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59" r:id="rId2"/>
    <p:sldId id="347" r:id="rId3"/>
    <p:sldId id="348" r:id="rId4"/>
    <p:sldId id="353" r:id="rId5"/>
    <p:sldId id="349" r:id="rId6"/>
    <p:sldId id="350" r:id="rId7"/>
    <p:sldId id="351" r:id="rId8"/>
    <p:sldId id="354" r:id="rId9"/>
    <p:sldId id="393" r:id="rId10"/>
    <p:sldId id="356" r:id="rId11"/>
    <p:sldId id="357" r:id="rId12"/>
    <p:sldId id="358" r:id="rId13"/>
    <p:sldId id="359" r:id="rId14"/>
    <p:sldId id="364" r:id="rId15"/>
    <p:sldId id="366" r:id="rId16"/>
    <p:sldId id="365" r:id="rId17"/>
    <p:sldId id="367" r:id="rId18"/>
    <p:sldId id="368" r:id="rId19"/>
    <p:sldId id="369" r:id="rId20"/>
    <p:sldId id="371" r:id="rId21"/>
    <p:sldId id="372" r:id="rId22"/>
    <p:sldId id="373" r:id="rId23"/>
    <p:sldId id="374" r:id="rId24"/>
    <p:sldId id="375" r:id="rId25"/>
    <p:sldId id="376" r:id="rId26"/>
    <p:sldId id="377" r:id="rId27"/>
    <p:sldId id="378" r:id="rId28"/>
    <p:sldId id="379" r:id="rId29"/>
    <p:sldId id="380" r:id="rId30"/>
    <p:sldId id="381" r:id="rId31"/>
    <p:sldId id="382" r:id="rId32"/>
    <p:sldId id="394" r:id="rId33"/>
    <p:sldId id="397" r:id="rId34"/>
    <p:sldId id="398" r:id="rId35"/>
    <p:sldId id="399" r:id="rId36"/>
    <p:sldId id="400" r:id="rId37"/>
    <p:sldId id="401" r:id="rId38"/>
    <p:sldId id="403" r:id="rId39"/>
    <p:sldId id="352" r:id="rId40"/>
    <p:sldId id="383" r:id="rId41"/>
    <p:sldId id="384" r:id="rId42"/>
    <p:sldId id="388" r:id="rId43"/>
    <p:sldId id="385" r:id="rId44"/>
    <p:sldId id="386" r:id="rId45"/>
    <p:sldId id="362" r:id="rId46"/>
    <p:sldId id="390" r:id="rId47"/>
    <p:sldId id="389" r:id="rId48"/>
    <p:sldId id="391" r:id="rId49"/>
    <p:sldId id="392" r:id="rId50"/>
    <p:sldId id="404" r:id="rId51"/>
    <p:sldId id="405" r:id="rId52"/>
  </p:sldIdLst>
  <p:sldSz cx="27432000" cy="6858000"/>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989" autoAdjust="0"/>
    <p:restoredTop sz="77035" autoAdjust="0"/>
  </p:normalViewPr>
  <p:slideViewPr>
    <p:cSldViewPr>
      <p:cViewPr varScale="1">
        <p:scale>
          <a:sx n="37" d="100"/>
          <a:sy n="37" d="100"/>
        </p:scale>
        <p:origin x="-114" y="-576"/>
      </p:cViewPr>
      <p:guideLst>
        <p:guide orient="horz" pos="2160"/>
        <p:guide pos="86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400" d="100"/>
          <a:sy n="400" d="100"/>
        </p:scale>
        <p:origin x="8304" y="678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D880231A-2D08-45B3-9569-DEEAE3CFE0C0}" type="datetimeFigureOut">
              <a:rPr lang="en-US" smtClean="0"/>
              <a:pPr/>
              <a:t>4/14/2009</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4BCEF215-14E1-4E84-A99D-3DA47D97E04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1F41E235-6C4F-43D5-8D69-3F134E15C9B2}" type="datetimeFigureOut">
              <a:rPr lang="en-US" smtClean="0"/>
              <a:pPr/>
              <a:t>4/14/2009</a:t>
            </a:fld>
            <a:endParaRPr lang="en-US"/>
          </a:p>
        </p:txBody>
      </p:sp>
      <p:sp>
        <p:nvSpPr>
          <p:cNvPr id="4" name="Slide Image Placeholder 3"/>
          <p:cNvSpPr>
            <a:spLocks noGrp="1" noRot="1" noChangeAspect="1"/>
          </p:cNvSpPr>
          <p:nvPr>
            <p:ph type="sldImg" idx="2"/>
          </p:nvPr>
        </p:nvSpPr>
        <p:spPr>
          <a:xfrm>
            <a:off x="-3571875" y="720725"/>
            <a:ext cx="144018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40" y="4560889"/>
            <a:ext cx="5851525" cy="43195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592F5675-EB32-45A7-BB58-01BD4B55CE4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2F5675-EB32-45A7-BB58-01BD4B55CE4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0288" y="720725"/>
            <a:ext cx="14400213" cy="360045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 Industry professional stated it should only cost 5-15% more</a:t>
            </a:r>
          </a:p>
          <a:p>
            <a:pPr>
              <a:buFont typeface="Arial" pitchFamily="34" charset="0"/>
              <a:buChar char="•"/>
            </a:pPr>
            <a:r>
              <a:rPr lang="en-US" baseline="0" dirty="0" smtClean="0"/>
              <a:t> Has seen 30% premium for chilled beams on early projects; engineers, contractors and vendors adding contingencies for unfamiliarity</a:t>
            </a:r>
          </a:p>
          <a:p>
            <a:pPr>
              <a:buFont typeface="Arial" pitchFamily="34" charset="0"/>
              <a:buChar char="•"/>
            </a:pPr>
            <a:r>
              <a:rPr lang="en-US" baseline="0" dirty="0" smtClean="0"/>
              <a:t> Certain types of developers not willing to pay higher initial costs; unable to lease out for more money; best for college campuses and government buildings where they building and operate buildings and can take advantage of payback period</a:t>
            </a:r>
          </a:p>
          <a:p>
            <a:pPr>
              <a:buFont typeface="Arial" pitchFamily="34" charset="0"/>
              <a:buChar char="•"/>
            </a:pPr>
            <a:r>
              <a:rPr lang="en-US" baseline="0" dirty="0" smtClean="0"/>
              <a:t> Can’t be used in areas such as lobby entrances, kitchens, exercise rooms, and pool areas; because of condensation on cooling coil</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592F5675-EB32-45A7-BB58-01BD4B55CE4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0288" y="720725"/>
            <a:ext cx="14400213" cy="360045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 Computer labs, laboratories</a:t>
            </a:r>
          </a:p>
          <a:p>
            <a:pPr>
              <a:buFont typeface="Arial" pitchFamily="34" charset="0"/>
              <a:buChar char="•"/>
            </a:pPr>
            <a:r>
              <a:rPr lang="en-US" baseline="0" dirty="0" smtClean="0"/>
              <a:t> Chilled beams can reduce plenum space potentially by 2-3’ per floor</a:t>
            </a:r>
          </a:p>
        </p:txBody>
      </p:sp>
      <p:sp>
        <p:nvSpPr>
          <p:cNvPr id="4" name="Slide Number Placeholder 3"/>
          <p:cNvSpPr>
            <a:spLocks noGrp="1"/>
          </p:cNvSpPr>
          <p:nvPr>
            <p:ph type="sldNum" sz="quarter" idx="10"/>
          </p:nvPr>
        </p:nvSpPr>
        <p:spPr/>
        <p:txBody>
          <a:bodyPr/>
          <a:lstStyle/>
          <a:p>
            <a:fld id="{592F5675-EB32-45A7-BB58-01BD4B55CE4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 Multi-service beams adds complexity to analysis that is unnecessary to determine feasibility of chilled beams as an alternative HVAC system </a:t>
            </a:r>
          </a:p>
          <a:p>
            <a:pPr>
              <a:buFont typeface="Arial" pitchFamily="34" charset="0"/>
              <a:buChar char="•"/>
            </a:pPr>
            <a:r>
              <a:rPr lang="en-US" baseline="0" dirty="0" smtClean="0"/>
              <a:t> Lobby, exercise room, café, corridors, and bathrooms will not be changed</a:t>
            </a:r>
          </a:p>
          <a:p>
            <a:pPr>
              <a:buFont typeface="Arial" pitchFamily="34" charset="0"/>
              <a:buChar char="•"/>
            </a:pPr>
            <a:r>
              <a:rPr lang="en-US" baseline="0" dirty="0" smtClean="0"/>
              <a:t> Exercise room and café have own separate HVAC systems</a:t>
            </a:r>
          </a:p>
          <a:p>
            <a:pPr>
              <a:buFont typeface="Arial" pitchFamily="34" charset="0"/>
              <a:buChar char="•"/>
            </a:pPr>
            <a:r>
              <a:rPr lang="en-US" baseline="0" dirty="0" smtClean="0"/>
              <a:t> ASHRAE Standard 62.1-2007 – Ventilation for Acceptable Indoor Air Quality</a:t>
            </a:r>
          </a:p>
        </p:txBody>
      </p:sp>
      <p:sp>
        <p:nvSpPr>
          <p:cNvPr id="4" name="Slide Number Placeholder 3"/>
          <p:cNvSpPr>
            <a:spLocks noGrp="1"/>
          </p:cNvSpPr>
          <p:nvPr>
            <p:ph type="sldNum" sz="quarter" idx="10"/>
          </p:nvPr>
        </p:nvSpPr>
        <p:spPr/>
        <p:txBody>
          <a:bodyPr/>
          <a:lstStyle/>
          <a:p>
            <a:fld id="{592F5675-EB32-45A7-BB58-01BD4B55CE4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 Using these assumptions and ASHRAE 62.1-2007, calculated loads and outdoor air requirements</a:t>
            </a:r>
          </a:p>
          <a:p>
            <a:pPr>
              <a:buFont typeface="Arial" pitchFamily="34" charset="0"/>
              <a:buChar char="•"/>
            </a:pPr>
            <a:r>
              <a:rPr lang="en-US" baseline="0" dirty="0" smtClean="0"/>
              <a:t> 77% on average reduction in primary air</a:t>
            </a:r>
          </a:p>
        </p:txBody>
      </p:sp>
      <p:sp>
        <p:nvSpPr>
          <p:cNvPr id="4" name="Slide Number Placeholder 3"/>
          <p:cNvSpPr>
            <a:spLocks noGrp="1"/>
          </p:cNvSpPr>
          <p:nvPr>
            <p:ph type="sldNum" sz="quarter" idx="10"/>
          </p:nvPr>
        </p:nvSpPr>
        <p:spPr/>
        <p:txBody>
          <a:bodyPr/>
          <a:lstStyle/>
          <a:p>
            <a:fld id="{592F5675-EB32-45A7-BB58-01BD4B55CE4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 All of latent load and ventilation requirements handled by the primary air</a:t>
            </a:r>
          </a:p>
          <a:p>
            <a:pPr>
              <a:buFont typeface="Arial" pitchFamily="34" charset="0"/>
              <a:buChar char="•"/>
            </a:pPr>
            <a:r>
              <a:rPr lang="en-US" baseline="0" dirty="0" smtClean="0"/>
              <a:t> Calculated humidity ratio of 0.00535 </a:t>
            </a:r>
            <a:r>
              <a:rPr lang="en-US" baseline="0" dirty="0" err="1" smtClean="0"/>
              <a:t>lbw</a:t>
            </a:r>
            <a:r>
              <a:rPr lang="en-US" baseline="0" dirty="0" smtClean="0"/>
              <a:t>/</a:t>
            </a:r>
            <a:r>
              <a:rPr lang="en-US" baseline="0" dirty="0" err="1" smtClean="0"/>
              <a:t>lbda</a:t>
            </a:r>
            <a:r>
              <a:rPr lang="en-US" baseline="0" dirty="0" smtClean="0"/>
              <a:t> = 37.45 grains</a:t>
            </a:r>
          </a:p>
          <a:p>
            <a:pPr>
              <a:buFont typeface="Arial" pitchFamily="34" charset="0"/>
              <a:buChar char="•"/>
            </a:pPr>
            <a:r>
              <a:rPr lang="en-US" baseline="0" dirty="0" smtClean="0"/>
              <a:t> Some portion of sensible load capacity handled by the primary air</a:t>
            </a:r>
          </a:p>
          <a:p>
            <a:pPr>
              <a:buFont typeface="Arial" pitchFamily="34" charset="0"/>
              <a:buChar char="•"/>
            </a:pPr>
            <a:r>
              <a:rPr lang="en-US" baseline="0" dirty="0" smtClean="0"/>
              <a:t> Calculated the primary air sensible capacity to determine the required secondary cooling sensible capacity</a:t>
            </a:r>
          </a:p>
          <a:p>
            <a:pPr>
              <a:buFont typeface="Arial" pitchFamily="34" charset="0"/>
              <a:buChar char="•"/>
            </a:pPr>
            <a:r>
              <a:rPr lang="en-US" baseline="0" dirty="0" smtClean="0"/>
              <a:t> Use this to calculate the # of chilled beams required</a:t>
            </a:r>
          </a:p>
        </p:txBody>
      </p:sp>
      <p:sp>
        <p:nvSpPr>
          <p:cNvPr id="4" name="Slide Number Placeholder 3"/>
          <p:cNvSpPr>
            <a:spLocks noGrp="1"/>
          </p:cNvSpPr>
          <p:nvPr>
            <p:ph type="sldNum" sz="quarter" idx="10"/>
          </p:nvPr>
        </p:nvSpPr>
        <p:spPr/>
        <p:txBody>
          <a:bodyPr/>
          <a:lstStyle/>
          <a:p>
            <a:fld id="{592F5675-EB32-45A7-BB58-01BD4B55CE4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 All of latent load and ventilation requirements handled by the primary air</a:t>
            </a:r>
          </a:p>
          <a:p>
            <a:pPr>
              <a:buFont typeface="Arial" pitchFamily="34" charset="0"/>
              <a:buChar char="•"/>
            </a:pPr>
            <a:r>
              <a:rPr lang="en-US" baseline="0" dirty="0" smtClean="0"/>
              <a:t> Calculated humidity ratio of 0.00535 </a:t>
            </a:r>
            <a:r>
              <a:rPr lang="en-US" baseline="0" dirty="0" err="1" smtClean="0"/>
              <a:t>lbw</a:t>
            </a:r>
            <a:r>
              <a:rPr lang="en-US" baseline="0" dirty="0" smtClean="0"/>
              <a:t>/</a:t>
            </a:r>
            <a:r>
              <a:rPr lang="en-US" baseline="0" dirty="0" err="1" smtClean="0"/>
              <a:t>lbda</a:t>
            </a:r>
            <a:r>
              <a:rPr lang="en-US" baseline="0" dirty="0" smtClean="0"/>
              <a:t> = 37.45 grains</a:t>
            </a:r>
          </a:p>
          <a:p>
            <a:pPr>
              <a:buFont typeface="Arial" pitchFamily="34" charset="0"/>
              <a:buChar char="•"/>
            </a:pPr>
            <a:r>
              <a:rPr lang="en-US" baseline="0" dirty="0" smtClean="0"/>
              <a:t> Some portion of sensible load capacity handled by the primary air</a:t>
            </a:r>
          </a:p>
          <a:p>
            <a:pPr>
              <a:buFont typeface="Arial" pitchFamily="34" charset="0"/>
              <a:buChar char="•"/>
            </a:pPr>
            <a:r>
              <a:rPr lang="en-US" baseline="0" dirty="0" smtClean="0"/>
              <a:t> Calculated the primary air sensible capacity to determine the required secondary cooling sensible capacity</a:t>
            </a:r>
          </a:p>
          <a:p>
            <a:pPr>
              <a:buFont typeface="Arial" pitchFamily="34" charset="0"/>
              <a:buChar char="•"/>
            </a:pPr>
            <a:r>
              <a:rPr lang="en-US" baseline="0" dirty="0" smtClean="0"/>
              <a:t> Use this to calculate the # of chilled beams required</a:t>
            </a:r>
          </a:p>
        </p:txBody>
      </p:sp>
      <p:sp>
        <p:nvSpPr>
          <p:cNvPr id="4" name="Slide Number Placeholder 3"/>
          <p:cNvSpPr>
            <a:spLocks noGrp="1"/>
          </p:cNvSpPr>
          <p:nvPr>
            <p:ph type="sldNum" sz="quarter" idx="10"/>
          </p:nvPr>
        </p:nvSpPr>
        <p:spPr/>
        <p:txBody>
          <a:bodyPr/>
          <a:lstStyle/>
          <a:p>
            <a:fld id="{592F5675-EB32-45A7-BB58-01BD4B55CE4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 All of latent load and ventilation requirements handled by the primary air</a:t>
            </a:r>
          </a:p>
          <a:p>
            <a:pPr>
              <a:buFont typeface="Arial" pitchFamily="34" charset="0"/>
              <a:buChar char="•"/>
            </a:pPr>
            <a:r>
              <a:rPr lang="en-US" baseline="0" dirty="0" smtClean="0"/>
              <a:t> Calculated humidity ratio of 0.00535 </a:t>
            </a:r>
            <a:r>
              <a:rPr lang="en-US" baseline="0" dirty="0" err="1" smtClean="0"/>
              <a:t>lbw</a:t>
            </a:r>
            <a:r>
              <a:rPr lang="en-US" baseline="0" dirty="0" smtClean="0"/>
              <a:t>/</a:t>
            </a:r>
            <a:r>
              <a:rPr lang="en-US" baseline="0" dirty="0" err="1" smtClean="0"/>
              <a:t>lbda</a:t>
            </a:r>
            <a:r>
              <a:rPr lang="en-US" baseline="0" dirty="0" smtClean="0"/>
              <a:t> = 37.45 grains</a:t>
            </a:r>
          </a:p>
          <a:p>
            <a:pPr>
              <a:buFont typeface="Arial" pitchFamily="34" charset="0"/>
              <a:buChar char="•"/>
            </a:pPr>
            <a:r>
              <a:rPr lang="en-US" baseline="0" dirty="0" smtClean="0"/>
              <a:t> Some portion of sensible load capacity handled by the primary air</a:t>
            </a:r>
          </a:p>
          <a:p>
            <a:pPr>
              <a:buFont typeface="Arial" pitchFamily="34" charset="0"/>
              <a:buChar char="•"/>
            </a:pPr>
            <a:r>
              <a:rPr lang="en-US" baseline="0" dirty="0" smtClean="0"/>
              <a:t> Calculated the primary air sensible capacity to determine the required secondary cooling sensible capacity</a:t>
            </a:r>
          </a:p>
          <a:p>
            <a:pPr>
              <a:buFont typeface="Arial" pitchFamily="34" charset="0"/>
              <a:buChar char="•"/>
            </a:pPr>
            <a:r>
              <a:rPr lang="en-US" baseline="0" dirty="0" smtClean="0"/>
              <a:t> Use this to calculate the # of chilled beams required</a:t>
            </a:r>
          </a:p>
        </p:txBody>
      </p:sp>
      <p:sp>
        <p:nvSpPr>
          <p:cNvPr id="4" name="Slide Number Placeholder 3"/>
          <p:cNvSpPr>
            <a:spLocks noGrp="1"/>
          </p:cNvSpPr>
          <p:nvPr>
            <p:ph type="sldNum" sz="quarter" idx="10"/>
          </p:nvPr>
        </p:nvSpPr>
        <p:spPr/>
        <p:txBody>
          <a:bodyPr/>
          <a:lstStyle/>
          <a:p>
            <a:fld id="{592F5675-EB32-45A7-BB58-01BD4B55CE4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92F5675-EB32-45A7-BB58-01BD4B55CE4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92F5675-EB32-45A7-BB58-01BD4B55CE4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 No change because less insulation for ductwork but more for chilled water piping. Estimated as a wash.</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Cooling towers have no change because the cooling loads have remained the same</a:t>
            </a:r>
          </a:p>
        </p:txBody>
      </p:sp>
      <p:sp>
        <p:nvSpPr>
          <p:cNvPr id="4" name="Slide Number Placeholder 3"/>
          <p:cNvSpPr>
            <a:spLocks noGrp="1"/>
          </p:cNvSpPr>
          <p:nvPr>
            <p:ph type="sldNum" sz="quarter" idx="10"/>
          </p:nvPr>
        </p:nvSpPr>
        <p:spPr/>
        <p:txBody>
          <a:bodyPr/>
          <a:lstStyle/>
          <a:p>
            <a:fld id="{592F5675-EB32-45A7-BB58-01BD4B55CE4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92F5675-EB32-45A7-BB58-01BD4B55CE4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Switching to chilled beams has many additional components required. In the original SCU system, each unit had its own compressor and heating coil. With the removal of the SCUs, need to add heating coils for localized reheat of primary air at the chilled beams, wiring for the heating coils, centrifugal chillers, and AHUs to provide the primary outdoor air.</a:t>
            </a:r>
          </a:p>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92F5675-EB32-45A7-BB58-01BD4B55CE4A}"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 Original building had 870-tons of cooling required. Added 900-ton chiller for chilled beam system</a:t>
            </a:r>
          </a:p>
          <a:p>
            <a:pPr>
              <a:buFont typeface="Arial" pitchFamily="34" charset="0"/>
              <a:buChar char="•"/>
            </a:pPr>
            <a:r>
              <a:rPr lang="en-US" baseline="0" dirty="0" smtClean="0"/>
              <a:t> Added 15,000 CFM and 20,000 CFM AHU to handle primary air</a:t>
            </a:r>
          </a:p>
          <a:p>
            <a:pPr>
              <a:buFont typeface="Arial" pitchFamily="34" charset="0"/>
              <a:buChar char="•"/>
            </a:pPr>
            <a:r>
              <a:rPr lang="en-US" baseline="0" dirty="0" smtClean="0"/>
              <a:t> Total CFM reduced by 70%. Corresponds to 45% reduction in amount of ductwork material needed</a:t>
            </a:r>
          </a:p>
        </p:txBody>
      </p:sp>
      <p:sp>
        <p:nvSpPr>
          <p:cNvPr id="4" name="Slide Number Placeholder 3"/>
          <p:cNvSpPr>
            <a:spLocks noGrp="1"/>
          </p:cNvSpPr>
          <p:nvPr>
            <p:ph type="sldNum" sz="quarter" idx="10"/>
          </p:nvPr>
        </p:nvSpPr>
        <p:spPr/>
        <p:txBody>
          <a:bodyPr/>
          <a:lstStyle/>
          <a:p>
            <a:fld id="{592F5675-EB32-45A7-BB58-01BD4B55CE4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92F5675-EB32-45A7-BB58-01BD4B55CE4A}"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92F5675-EB32-45A7-BB58-01BD4B55CE4A}"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92F5675-EB32-45A7-BB58-01BD4B55CE4A}"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92F5675-EB32-45A7-BB58-01BD4B55CE4A}"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 Chilled beam duration went up because there is so many more components to install on each floor. Water piping, more chilled beams (29 versus 8 VAVs), heating coil and wiring, more chilled water piping. Extra time is spent in the open area office space where it will not slow other trades. Core and shell project, no finishes to work around</a:t>
            </a:r>
          </a:p>
        </p:txBody>
      </p:sp>
      <p:sp>
        <p:nvSpPr>
          <p:cNvPr id="4" name="Slide Number Placeholder 3"/>
          <p:cNvSpPr>
            <a:spLocks noGrp="1"/>
          </p:cNvSpPr>
          <p:nvPr>
            <p:ph type="sldNum" sz="quarter" idx="10"/>
          </p:nvPr>
        </p:nvSpPr>
        <p:spPr/>
        <p:txBody>
          <a:bodyPr/>
          <a:lstStyle/>
          <a:p>
            <a:fld id="{592F5675-EB32-45A7-BB58-01BD4B55CE4A}"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92F5675-EB32-45A7-BB58-01BD4B55CE4A}"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92F5675-EB32-45A7-BB58-01BD4B55CE4A}"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92F5675-EB32-45A7-BB58-01BD4B55CE4A}"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92F5675-EB32-45A7-BB58-01BD4B55CE4A}"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92F5675-EB32-45A7-BB58-01BD4B55CE4A}"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92F5675-EB32-45A7-BB58-01BD4B55CE4A}"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92F5675-EB32-45A7-BB58-01BD4B55CE4A}"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92F5675-EB32-45A7-BB58-01BD4B55CE4A}"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92F5675-EB32-45A7-BB58-01BD4B55CE4A}"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92F5675-EB32-45A7-BB58-01BD4B55CE4A}"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92F5675-EB32-45A7-BB58-01BD4B55CE4A}"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92F5675-EB32-45A7-BB58-01BD4B55CE4A}"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92F5675-EB32-45A7-BB58-01BD4B55CE4A}"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Started</a:t>
            </a:r>
            <a:r>
              <a:rPr lang="en-US" baseline="0" dirty="0" smtClean="0"/>
              <a:t> erecting members in north end of garage and worked south</a:t>
            </a:r>
          </a:p>
          <a:p>
            <a:pPr>
              <a:buFont typeface="Arial" pitchFamily="34" charset="0"/>
              <a:buChar char="•"/>
            </a:pPr>
            <a:r>
              <a:rPr lang="en-US" baseline="0" dirty="0" smtClean="0"/>
              <a:t> Had crane in basement of garage</a:t>
            </a:r>
          </a:p>
          <a:p>
            <a:pPr>
              <a:buFont typeface="Arial" pitchFamily="34" charset="0"/>
              <a:buChar char="•"/>
            </a:pPr>
            <a:r>
              <a:rPr lang="en-US" baseline="0" dirty="0" smtClean="0"/>
              <a:t> This was done because close proximity to other buildings and the sedimentation pond; also because of the heavy members it would have been cost prohibitive to use a crane that set all the members from outside the building perimeter</a:t>
            </a:r>
          </a:p>
          <a:p>
            <a:pPr>
              <a:buFont typeface="Arial" pitchFamily="34" charset="0"/>
              <a:buChar char="•"/>
            </a:pPr>
            <a:r>
              <a:rPr lang="en-US" baseline="0" dirty="0" smtClean="0"/>
              <a:t> Foundation had to fully cure before members were allowed to be set</a:t>
            </a:r>
          </a:p>
        </p:txBody>
      </p:sp>
      <p:sp>
        <p:nvSpPr>
          <p:cNvPr id="4" name="Slide Number Placeholder 3"/>
          <p:cNvSpPr>
            <a:spLocks noGrp="1"/>
          </p:cNvSpPr>
          <p:nvPr>
            <p:ph type="sldNum" sz="quarter" idx="10"/>
          </p:nvPr>
        </p:nvSpPr>
        <p:spPr/>
        <p:txBody>
          <a:bodyPr/>
          <a:lstStyle/>
          <a:p>
            <a:fld id="{592F5675-EB32-45A7-BB58-01BD4B55CE4A}"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92F5675-EB32-45A7-BB58-01BD4B55CE4A}"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Started</a:t>
            </a:r>
            <a:r>
              <a:rPr lang="en-US" baseline="0" dirty="0" smtClean="0"/>
              <a:t> erecting members in north end of garage and worked south</a:t>
            </a:r>
          </a:p>
          <a:p>
            <a:pPr>
              <a:buFont typeface="Arial" pitchFamily="34" charset="0"/>
              <a:buChar char="•"/>
            </a:pPr>
            <a:r>
              <a:rPr lang="en-US" baseline="0" dirty="0" smtClean="0"/>
              <a:t> Had crane in basement of garage</a:t>
            </a:r>
          </a:p>
          <a:p>
            <a:pPr>
              <a:buFont typeface="Arial" pitchFamily="34" charset="0"/>
              <a:buChar char="•"/>
            </a:pPr>
            <a:r>
              <a:rPr lang="en-US" baseline="0" dirty="0" smtClean="0"/>
              <a:t> This was done because close proximity to other buildings and the sedimentation pond; also because of the heavy members it would have been cost prohibitive to use a crane that set all the members from outside the building perimeter</a:t>
            </a:r>
          </a:p>
          <a:p>
            <a:pPr>
              <a:buFont typeface="Arial" pitchFamily="34" charset="0"/>
              <a:buChar char="•"/>
            </a:pPr>
            <a:r>
              <a:rPr lang="en-US" baseline="0" dirty="0" smtClean="0"/>
              <a:t> Foundation had to fully cure before members were allowed to be set</a:t>
            </a:r>
          </a:p>
        </p:txBody>
      </p:sp>
      <p:sp>
        <p:nvSpPr>
          <p:cNvPr id="4" name="Slide Number Placeholder 3"/>
          <p:cNvSpPr>
            <a:spLocks noGrp="1"/>
          </p:cNvSpPr>
          <p:nvPr>
            <p:ph type="sldNum" sz="quarter" idx="10"/>
          </p:nvPr>
        </p:nvSpPr>
        <p:spPr/>
        <p:txBody>
          <a:bodyPr/>
          <a:lstStyle/>
          <a:p>
            <a:fld id="{592F5675-EB32-45A7-BB58-01BD4B55CE4A}"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Started</a:t>
            </a:r>
            <a:r>
              <a:rPr lang="en-US" baseline="0" dirty="0" smtClean="0"/>
              <a:t> erecting members in north end of garage and worked south</a:t>
            </a:r>
          </a:p>
          <a:p>
            <a:pPr>
              <a:buFont typeface="Arial" pitchFamily="34" charset="0"/>
              <a:buChar char="•"/>
            </a:pPr>
            <a:r>
              <a:rPr lang="en-US" baseline="0" dirty="0" smtClean="0"/>
              <a:t> Had crane in basement of garage</a:t>
            </a:r>
          </a:p>
          <a:p>
            <a:pPr>
              <a:buFont typeface="Arial" pitchFamily="34" charset="0"/>
              <a:buChar char="•"/>
            </a:pPr>
            <a:r>
              <a:rPr lang="en-US" baseline="0" dirty="0" smtClean="0"/>
              <a:t> This was done because close proximity to other buildings and the sedimentation pond; also because of the heavy members it would have been cost prohibitive to use a crane that set all the members from outside the building perimeter</a:t>
            </a:r>
          </a:p>
          <a:p>
            <a:pPr>
              <a:buFont typeface="Arial" pitchFamily="34" charset="0"/>
              <a:buChar char="•"/>
            </a:pPr>
            <a:r>
              <a:rPr lang="en-US" baseline="0" dirty="0" smtClean="0"/>
              <a:t> Part of delay was to build remaining part of foundation, but part of it was because the foundation had to fully cure before members were allowed to be set</a:t>
            </a:r>
          </a:p>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92F5675-EB32-45A7-BB58-01BD4B55CE4A}"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43300" y="720725"/>
            <a:ext cx="14400213" cy="360045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Started</a:t>
            </a:r>
            <a:r>
              <a:rPr lang="en-US" baseline="0" dirty="0" smtClean="0"/>
              <a:t> erecting members in north end of garage and worked south</a:t>
            </a:r>
          </a:p>
          <a:p>
            <a:pPr>
              <a:buFont typeface="Arial" pitchFamily="34" charset="0"/>
              <a:buChar char="•"/>
            </a:pPr>
            <a:r>
              <a:rPr lang="en-US" baseline="0" dirty="0" smtClean="0"/>
              <a:t> Had crane in basement of garage</a:t>
            </a:r>
          </a:p>
          <a:p>
            <a:pPr>
              <a:buFont typeface="Arial" pitchFamily="34" charset="0"/>
              <a:buChar char="•"/>
            </a:pPr>
            <a:r>
              <a:rPr lang="en-US" baseline="0" dirty="0" smtClean="0"/>
              <a:t> This was done because close proximity to other buildings and the sedimentation pond; also because of the heavy members it would have been cost prohibitive to use a crane that set all the members from outside the building perimeter</a:t>
            </a:r>
          </a:p>
          <a:p>
            <a:pPr>
              <a:buFont typeface="Arial" pitchFamily="34" charset="0"/>
              <a:buChar char="•"/>
            </a:pPr>
            <a:r>
              <a:rPr lang="en-US" baseline="0" dirty="0" smtClean="0"/>
              <a:t> Part of delay was to build remaining part of foundation, but part of it was because the foundation had to fully cure before members were allowed to be set</a:t>
            </a:r>
          </a:p>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92F5675-EB32-45A7-BB58-01BD4B55CE4A}"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Started</a:t>
            </a:r>
            <a:r>
              <a:rPr lang="en-US" baseline="0" dirty="0" smtClean="0"/>
              <a:t> erecting members in north end of garage and worked south</a:t>
            </a:r>
          </a:p>
          <a:p>
            <a:pPr>
              <a:buFont typeface="Arial" pitchFamily="34" charset="0"/>
              <a:buChar char="•"/>
            </a:pPr>
            <a:r>
              <a:rPr lang="en-US" baseline="0" dirty="0" smtClean="0"/>
              <a:t> Had crane in basement of garage</a:t>
            </a:r>
          </a:p>
          <a:p>
            <a:pPr>
              <a:buFont typeface="Arial" pitchFamily="34" charset="0"/>
              <a:buChar char="•"/>
            </a:pPr>
            <a:r>
              <a:rPr lang="en-US" baseline="0" dirty="0" smtClean="0"/>
              <a:t> This was done because close proximity to other buildings and the sedimentation pond; also because of the heavy members it would have been cost prohibitive to use a crane that set all the members from outside the building perimeter</a:t>
            </a:r>
          </a:p>
          <a:p>
            <a:pPr>
              <a:buFont typeface="Arial" pitchFamily="34" charset="0"/>
              <a:buChar char="•"/>
            </a:pPr>
            <a:r>
              <a:rPr lang="en-US" baseline="0" dirty="0" smtClean="0"/>
              <a:t> Foundation had to fully cure before members were allowed to be set</a:t>
            </a:r>
          </a:p>
        </p:txBody>
      </p:sp>
      <p:sp>
        <p:nvSpPr>
          <p:cNvPr id="4" name="Slide Number Placeholder 3"/>
          <p:cNvSpPr>
            <a:spLocks noGrp="1"/>
          </p:cNvSpPr>
          <p:nvPr>
            <p:ph type="sldNum" sz="quarter" idx="10"/>
          </p:nvPr>
        </p:nvSpPr>
        <p:spPr/>
        <p:txBody>
          <a:bodyPr/>
          <a:lstStyle/>
          <a:p>
            <a:fld id="{592F5675-EB32-45A7-BB58-01BD4B55CE4A}"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92F5675-EB32-45A7-BB58-01BD4B55CE4A}"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Two reasons </a:t>
            </a:r>
            <a:r>
              <a:rPr lang="en-US" smtClean="0"/>
              <a:t>for t</a:t>
            </a:r>
            <a:endParaRPr lang="en-US"/>
          </a:p>
        </p:txBody>
      </p:sp>
      <p:sp>
        <p:nvSpPr>
          <p:cNvPr id="4" name="Slide Number Placeholder 3"/>
          <p:cNvSpPr>
            <a:spLocks noGrp="1"/>
          </p:cNvSpPr>
          <p:nvPr>
            <p:ph type="sldNum" sz="quarter" idx="10"/>
          </p:nvPr>
        </p:nvSpPr>
        <p:spPr/>
        <p:txBody>
          <a:bodyPr/>
          <a:lstStyle/>
          <a:p>
            <a:fld id="{592F5675-EB32-45A7-BB58-01BD4B55CE4A}"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Two reasons </a:t>
            </a:r>
            <a:r>
              <a:rPr lang="en-US" smtClean="0"/>
              <a:t>for t</a:t>
            </a:r>
            <a:endParaRPr lang="en-US"/>
          </a:p>
        </p:txBody>
      </p:sp>
      <p:sp>
        <p:nvSpPr>
          <p:cNvPr id="4" name="Slide Number Placeholder 3"/>
          <p:cNvSpPr>
            <a:spLocks noGrp="1"/>
          </p:cNvSpPr>
          <p:nvPr>
            <p:ph type="sldNum" sz="quarter" idx="10"/>
          </p:nvPr>
        </p:nvSpPr>
        <p:spPr/>
        <p:txBody>
          <a:bodyPr/>
          <a:lstStyle/>
          <a:p>
            <a:fld id="{592F5675-EB32-45A7-BB58-01BD4B55CE4A}"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 Allows project to be completed earlier</a:t>
            </a:r>
          </a:p>
          <a:p>
            <a:pPr>
              <a:buFont typeface="Arial" pitchFamily="34" charset="0"/>
              <a:buChar char="•"/>
            </a:pPr>
            <a:r>
              <a:rPr lang="en-US" baseline="0" dirty="0" smtClean="0"/>
              <a:t> Minimizes exposure for accidents for longer durations of people on project</a:t>
            </a:r>
          </a:p>
          <a:p>
            <a:pPr>
              <a:buFont typeface="Arial" pitchFamily="34" charset="0"/>
              <a:buChar char="•"/>
            </a:pPr>
            <a:r>
              <a:rPr lang="en-US" baseline="0" dirty="0" smtClean="0"/>
              <a:t> Only have to erect crane once</a:t>
            </a:r>
          </a:p>
          <a:p>
            <a:pPr>
              <a:buFont typeface="Arial" pitchFamily="34" charset="0"/>
              <a:buChar char="•"/>
            </a:pPr>
            <a:r>
              <a:rPr lang="en-US" baseline="0" dirty="0" smtClean="0"/>
              <a:t> Allows </a:t>
            </a:r>
            <a:r>
              <a:rPr lang="en-US" baseline="0" dirty="0" err="1" smtClean="0"/>
              <a:t>sitework</a:t>
            </a:r>
            <a:r>
              <a:rPr lang="en-US" baseline="0" dirty="0" smtClean="0"/>
              <a:t> to be completed by December, versus February with actual sequence </a:t>
            </a:r>
            <a:endParaRPr lang="en-US" dirty="0"/>
          </a:p>
        </p:txBody>
      </p:sp>
      <p:sp>
        <p:nvSpPr>
          <p:cNvPr id="4" name="Slide Number Placeholder 3"/>
          <p:cNvSpPr>
            <a:spLocks noGrp="1"/>
          </p:cNvSpPr>
          <p:nvPr>
            <p:ph type="sldNum" sz="quarter" idx="10"/>
          </p:nvPr>
        </p:nvSpPr>
        <p:spPr/>
        <p:txBody>
          <a:bodyPr/>
          <a:lstStyle/>
          <a:p>
            <a:fld id="{592F5675-EB32-45A7-BB58-01BD4B55CE4A}"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592F5675-EB32-45A7-BB58-01BD4B55CE4A}"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92F5675-EB32-45A7-BB58-01BD4B55CE4A}"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1” diameter water pipe can transport the same cooling</a:t>
            </a:r>
            <a:r>
              <a:rPr lang="en-US" baseline="0" dirty="0" smtClean="0"/>
              <a:t> energy as an 18” square duct</a:t>
            </a:r>
            <a:r>
              <a:rPr lang="en-US" dirty="0" smtClean="0"/>
              <a:t> </a:t>
            </a:r>
          </a:p>
          <a:p>
            <a:pPr>
              <a:buFont typeface="Arial" pitchFamily="34" charset="0"/>
              <a:buChar char="•"/>
            </a:pPr>
            <a:r>
              <a:rPr lang="en-US" dirty="0" smtClean="0"/>
              <a:t> Energy costs much higher in Europe</a:t>
            </a:r>
            <a:endParaRPr lang="en-US" dirty="0"/>
          </a:p>
        </p:txBody>
      </p:sp>
      <p:sp>
        <p:nvSpPr>
          <p:cNvPr id="4" name="Slide Number Placeholder 3"/>
          <p:cNvSpPr>
            <a:spLocks noGrp="1"/>
          </p:cNvSpPr>
          <p:nvPr>
            <p:ph type="sldNum" sz="quarter" idx="10"/>
          </p:nvPr>
        </p:nvSpPr>
        <p:spPr/>
        <p:txBody>
          <a:bodyPr/>
          <a:lstStyle/>
          <a:p>
            <a:fld id="{592F5675-EB32-45A7-BB58-01BD4B55CE4A}"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92F5675-EB32-45A7-BB58-01BD4B55CE4A}"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0288" y="720725"/>
            <a:ext cx="14400213" cy="3600450"/>
          </a:xfrm>
        </p:spPr>
      </p:sp>
      <p:sp>
        <p:nvSpPr>
          <p:cNvPr id="3" name="Notes Placeholder 2"/>
          <p:cNvSpPr>
            <a:spLocks noGrp="1"/>
          </p:cNvSpPr>
          <p:nvPr>
            <p:ph type="body" idx="1"/>
          </p:nvPr>
        </p:nvSpPr>
        <p:spPr/>
        <p:txBody>
          <a:bodyPr>
            <a:normAutofit/>
          </a:bodyPr>
          <a:lstStyle/>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92F5675-EB32-45A7-BB58-01BD4B55CE4A}" type="slidenum">
              <a:rPr lang="en-US" smtClean="0"/>
              <a:pPr/>
              <a:t>51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Typically coupled with under floor</a:t>
            </a:r>
            <a:r>
              <a:rPr lang="en-US" baseline="0" dirty="0" smtClean="0"/>
              <a:t> air distribution system</a:t>
            </a:r>
          </a:p>
        </p:txBody>
      </p:sp>
      <p:sp>
        <p:nvSpPr>
          <p:cNvPr id="4" name="Slide Number Placeholder 3"/>
          <p:cNvSpPr>
            <a:spLocks noGrp="1"/>
          </p:cNvSpPr>
          <p:nvPr>
            <p:ph type="sldNum" sz="quarter" idx="10"/>
          </p:nvPr>
        </p:nvSpPr>
        <p:spPr/>
        <p:txBody>
          <a:bodyPr/>
          <a:lstStyle/>
          <a:p>
            <a:fld id="{592F5675-EB32-45A7-BB58-01BD4B55CE4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Heating by four pipe system to chilled beams or electric coil at each chilled beam to reheat primary air</a:t>
            </a:r>
          </a:p>
          <a:p>
            <a:pPr>
              <a:buFont typeface="Arial" pitchFamily="34" charset="0"/>
              <a:buChar char="•"/>
            </a:pPr>
            <a:r>
              <a:rPr lang="en-US" dirty="0" smtClean="0"/>
              <a:t> 50-70% of sensible</a:t>
            </a:r>
            <a:r>
              <a:rPr lang="en-US" baseline="0" dirty="0" smtClean="0"/>
              <a:t> load extracted by the secondary cooling</a:t>
            </a:r>
          </a:p>
          <a:p>
            <a:pPr>
              <a:buFont typeface="Arial" pitchFamily="34" charset="0"/>
              <a:buChar char="•"/>
            </a:pPr>
            <a:r>
              <a:rPr lang="en-US" baseline="0" dirty="0" smtClean="0"/>
              <a:t> </a:t>
            </a:r>
            <a:r>
              <a:rPr lang="en-US" sz="1200" b="0" u="none" kern="1200" cap="none" baseline="0" dirty="0" smtClean="0">
                <a:solidFill>
                  <a:schemeClr val="tx1"/>
                </a:solidFill>
                <a:latin typeface="+mn-lt"/>
                <a:ea typeface="+mn-ea"/>
                <a:cs typeface="+mn-cs"/>
              </a:rPr>
              <a:t>They come in different lengths and widths, different nozzle types to affect the induction rate, and one, two or even four way discharge patterns.</a:t>
            </a:r>
            <a:endParaRPr lang="en-US" b="0" u="none" cap="none" baseline="0" dirty="0" smtClean="0"/>
          </a:p>
          <a:p>
            <a:endParaRPr lang="en-US" dirty="0"/>
          </a:p>
        </p:txBody>
      </p:sp>
      <p:sp>
        <p:nvSpPr>
          <p:cNvPr id="4" name="Slide Number Placeholder 3"/>
          <p:cNvSpPr>
            <a:spLocks noGrp="1"/>
          </p:cNvSpPr>
          <p:nvPr>
            <p:ph type="sldNum" sz="quarter" idx="10"/>
          </p:nvPr>
        </p:nvSpPr>
        <p:spPr/>
        <p:txBody>
          <a:bodyPr/>
          <a:lstStyle/>
          <a:p>
            <a:fld id="{592F5675-EB32-45A7-BB58-01BD4B55CE4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 Lighting fixtures and controls, speakers, occupancy sensors, smoke detectors, and even fire sprinklers can be incorporated into the beam</a:t>
            </a:r>
            <a:endParaRPr lang="en-US" dirty="0"/>
          </a:p>
        </p:txBody>
      </p:sp>
      <p:sp>
        <p:nvSpPr>
          <p:cNvPr id="4" name="Slide Number Placeholder 3"/>
          <p:cNvSpPr>
            <a:spLocks noGrp="1"/>
          </p:cNvSpPr>
          <p:nvPr>
            <p:ph type="sldNum" sz="quarter" idx="10"/>
          </p:nvPr>
        </p:nvSpPr>
        <p:spPr/>
        <p:txBody>
          <a:bodyPr/>
          <a:lstStyle/>
          <a:p>
            <a:fld id="{592F5675-EB32-45A7-BB58-01BD4B55CE4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 Classroom building at MIT reduced energy consumption by 40% with chilled beams</a:t>
            </a:r>
          </a:p>
          <a:p>
            <a:pPr>
              <a:buFont typeface="Arial" pitchFamily="34" charset="0"/>
              <a:buChar char="•"/>
            </a:pPr>
            <a:r>
              <a:rPr lang="en-US" baseline="0" dirty="0" smtClean="0"/>
              <a:t> Laboratory at the University of North Carolina cut energy consumption by 20%</a:t>
            </a:r>
          </a:p>
          <a:p>
            <a:pPr>
              <a:buFont typeface="Arial" pitchFamily="34" charset="0"/>
              <a:buChar char="•"/>
            </a:pPr>
            <a:r>
              <a:rPr lang="en-US" baseline="0" dirty="0" smtClean="0"/>
              <a:t> ASHRAE figure demonstrates typical power savings with chilled beam systems versus a conventional all air system</a:t>
            </a:r>
          </a:p>
          <a:p>
            <a:pPr>
              <a:buFont typeface="Arial" pitchFamily="34" charset="0"/>
              <a:buChar char="•"/>
            </a:pPr>
            <a:r>
              <a:rPr lang="en-US" baseline="0" dirty="0" smtClean="0"/>
              <a:t> Reduce ductwork by 50%, reduce AHUs, eliminate VAVs, reduce floor-to-floor height</a:t>
            </a:r>
          </a:p>
          <a:p>
            <a:pPr>
              <a:buFont typeface="Arial" pitchFamily="34" charset="0"/>
              <a:buChar char="•"/>
            </a:pPr>
            <a:r>
              <a:rPr lang="en-US" baseline="0" dirty="0" smtClean="0"/>
              <a:t> Maintenance every 4-5 years</a:t>
            </a:r>
            <a:endParaRPr lang="en-US" dirty="0"/>
          </a:p>
        </p:txBody>
      </p:sp>
      <p:sp>
        <p:nvSpPr>
          <p:cNvPr id="4" name="Slide Number Placeholder 3"/>
          <p:cNvSpPr>
            <a:spLocks noGrp="1"/>
          </p:cNvSpPr>
          <p:nvPr>
            <p:ph type="sldNum" sz="quarter" idx="10"/>
          </p:nvPr>
        </p:nvSpPr>
        <p:spPr/>
        <p:txBody>
          <a:bodyPr/>
          <a:lstStyle/>
          <a:p>
            <a:fld id="{592F5675-EB32-45A7-BB58-01BD4B55CE4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4" name="Rectangle 13"/>
          <p:cNvSpPr/>
          <p:nvPr userDrawn="1"/>
        </p:nvSpPr>
        <p:spPr>
          <a:xfrm>
            <a:off x="914400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p:cNvPicPr>
            <a:picLocks noChangeAspect="1" noChangeArrowheads="1"/>
          </p:cNvPicPr>
          <p:nvPr userDrawn="1"/>
        </p:nvPicPr>
        <p:blipFill>
          <a:blip r:embed="rId2">
            <a:lum bright="40000" contrast="-40000"/>
          </a:blip>
          <a:srcRect t="21333" r="935"/>
          <a:stretch>
            <a:fillRect/>
          </a:stretch>
        </p:blipFill>
        <p:spPr bwMode="auto">
          <a:xfrm>
            <a:off x="0" y="1162050"/>
            <a:ext cx="9144000" cy="590550"/>
          </a:xfrm>
          <a:prstGeom prst="rect">
            <a:avLst/>
          </a:prstGeom>
          <a:noFill/>
          <a:ln w="9525">
            <a:noFill/>
            <a:miter lim="800000"/>
            <a:headEnd/>
            <a:tailEnd/>
          </a:ln>
        </p:spPr>
      </p:pic>
      <p:sp>
        <p:nvSpPr>
          <p:cNvPr id="12" name="Title 1"/>
          <p:cNvSpPr txBox="1">
            <a:spLocks/>
          </p:cNvSpPr>
          <p:nvPr userDrawn="1"/>
        </p:nvSpPr>
        <p:spPr>
          <a:xfrm>
            <a:off x="18288000" y="0"/>
            <a:ext cx="9144000" cy="6858000"/>
          </a:xfrm>
          <a:prstGeom prst="rect">
            <a:avLst/>
          </a:prstGeom>
          <a:solidFill>
            <a:schemeClr val="tx2"/>
          </a:solidFill>
        </p:spPr>
        <p:txBody>
          <a:bodyPr anchor="ctr">
            <a:normAutofit/>
          </a:bodyPr>
          <a:lstStyle>
            <a:lvl1pPr algn="l">
              <a:defRPr>
                <a:solidFill>
                  <a:schemeClr val="bg1"/>
                </a:solidFill>
              </a:defRPr>
            </a:lvl1pPr>
          </a:lstStyle>
          <a:p>
            <a:pPr fontAlgn="auto">
              <a:spcAft>
                <a:spcPts val="0"/>
              </a:spcAft>
              <a:defRPr/>
            </a:pPr>
            <a:r>
              <a:rPr lang="en-US" sz="4400" dirty="0" smtClean="0">
                <a:latin typeface="+mj-lt"/>
                <a:ea typeface="+mj-ea"/>
                <a:cs typeface="+mj-cs"/>
              </a:rPr>
              <a:t>   </a:t>
            </a:r>
            <a:endParaRPr lang="en-US" sz="4400" dirty="0" smtClean="0">
              <a:latin typeface="Georgia" pitchFamily="18" charset="0"/>
              <a:ea typeface="+mj-ea"/>
              <a:cs typeface="+mj-cs"/>
            </a:endParaRPr>
          </a:p>
        </p:txBody>
      </p:sp>
      <p:sp>
        <p:nvSpPr>
          <p:cNvPr id="13" name="Title 1"/>
          <p:cNvSpPr txBox="1">
            <a:spLocks/>
          </p:cNvSpPr>
          <p:nvPr userDrawn="1"/>
        </p:nvSpPr>
        <p:spPr>
          <a:xfrm>
            <a:off x="0" y="0"/>
            <a:ext cx="9144000" cy="6858000"/>
          </a:xfrm>
          <a:prstGeom prst="rect">
            <a:avLst/>
          </a:prstGeom>
          <a:solidFill>
            <a:schemeClr val="tx2"/>
          </a:solidFill>
        </p:spPr>
        <p:txBody>
          <a:bodyPr anchor="ctr">
            <a:normAutofit/>
          </a:bodyPr>
          <a:lstStyle>
            <a:lvl1pPr algn="l">
              <a:defRPr>
                <a:solidFill>
                  <a:schemeClr val="bg1"/>
                </a:solidFill>
                <a:latin typeface="Georgia" pitchFamily="18" charset="0"/>
              </a:defRPr>
            </a:lvl1pPr>
          </a:lstStyle>
          <a:p>
            <a:pPr fontAlgn="auto">
              <a:spcAft>
                <a:spcPts val="0"/>
              </a:spcAft>
              <a:defRPr/>
            </a:pPr>
            <a:r>
              <a:rPr lang="en-US" sz="4400" dirty="0" smtClean="0">
                <a:ea typeface="+mj-ea"/>
                <a:cs typeface="+mj-cs"/>
              </a:rPr>
              <a:t>   </a:t>
            </a:r>
            <a:endParaRPr lang="en-US" sz="4400" dirty="0">
              <a:ea typeface="+mj-ea"/>
              <a:cs typeface="+mj-cs"/>
            </a:endParaRPr>
          </a:p>
        </p:txBody>
      </p:sp>
      <p:sp>
        <p:nvSpPr>
          <p:cNvPr id="17" name="Content Placeholder 2"/>
          <p:cNvSpPr>
            <a:spLocks noGrp="1"/>
          </p:cNvSpPr>
          <p:nvPr>
            <p:ph idx="10"/>
          </p:nvPr>
        </p:nvSpPr>
        <p:spPr>
          <a:xfrm>
            <a:off x="609600" y="1828800"/>
            <a:ext cx="8229600" cy="3886200"/>
          </a:xfrm>
        </p:spPr>
        <p:txBody>
          <a:bodyPr/>
          <a:lstStyle>
            <a:lvl1pPr>
              <a:defRPr>
                <a:latin typeface="Georgia" pitchFamily="18" charset="0"/>
              </a:defRPr>
            </a:lvl1pPr>
            <a:lvl2pPr>
              <a:buSzPct val="90000"/>
              <a:buFont typeface="Arial" pitchFamily="34" charset="0"/>
              <a:buChar char="•"/>
              <a:defRPr>
                <a:solidFill>
                  <a:schemeClr val="bg1">
                    <a:lumMod val="50000"/>
                  </a:schemeClr>
                </a:solidFill>
                <a:latin typeface="Georgia" pitchFamily="18" charset="0"/>
              </a:defRPr>
            </a:lvl2pPr>
            <a:lvl3pPr>
              <a:buSzPct val="80000"/>
              <a:defRPr>
                <a:latin typeface="Georgia" pitchFamily="18" charset="0"/>
              </a:defRPr>
            </a:lvl3pPr>
            <a:lvl4pPr>
              <a:buFont typeface="Arial" pitchFamily="34" charset="0"/>
              <a:buChar char="•"/>
              <a:defRPr>
                <a:solidFill>
                  <a:schemeClr val="bg1">
                    <a:lumMod val="50000"/>
                  </a:schemeClr>
                </a:solidFill>
                <a:latin typeface="Georgia" pitchFamily="18" charset="0"/>
              </a:defRPr>
            </a:lvl4pPr>
            <a:lvl5pPr>
              <a:buSzPct val="80000"/>
              <a:buFont typeface="Arial" pitchFamily="34" charset="0"/>
              <a:buChar char="•"/>
              <a:defRPr>
                <a:latin typeface="Georg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2"/>
          <p:cNvSpPr>
            <a:spLocks noGrp="1"/>
          </p:cNvSpPr>
          <p:nvPr>
            <p:ph idx="12"/>
          </p:nvPr>
        </p:nvSpPr>
        <p:spPr>
          <a:xfrm>
            <a:off x="9525000" y="1828800"/>
            <a:ext cx="8229600" cy="3886200"/>
          </a:xfrm>
        </p:spPr>
        <p:txBody>
          <a:bodyPr/>
          <a:lstStyle>
            <a:lvl1pPr>
              <a:defRPr>
                <a:latin typeface="Georgia" pitchFamily="18" charset="0"/>
              </a:defRPr>
            </a:lvl1pPr>
            <a:lvl2pPr>
              <a:buSzPct val="90000"/>
              <a:buFont typeface="Arial" pitchFamily="34" charset="0"/>
              <a:buChar char="•"/>
              <a:defRPr>
                <a:solidFill>
                  <a:schemeClr val="bg1">
                    <a:lumMod val="50000"/>
                  </a:schemeClr>
                </a:solidFill>
                <a:latin typeface="Georgia" pitchFamily="18" charset="0"/>
              </a:defRPr>
            </a:lvl2pPr>
            <a:lvl3pPr>
              <a:buSzPct val="80000"/>
              <a:defRPr>
                <a:latin typeface="Georgia" pitchFamily="18" charset="0"/>
              </a:defRPr>
            </a:lvl3pPr>
            <a:lvl4pPr>
              <a:buFont typeface="Arial" pitchFamily="34" charset="0"/>
              <a:buChar char="•"/>
              <a:defRPr>
                <a:solidFill>
                  <a:schemeClr val="bg1">
                    <a:lumMod val="50000"/>
                  </a:schemeClr>
                </a:solidFill>
                <a:latin typeface="Georgia" pitchFamily="18" charset="0"/>
              </a:defRPr>
            </a:lvl4pPr>
            <a:lvl5pPr>
              <a:buSzPct val="80000"/>
              <a:buFont typeface="Arial" pitchFamily="34" charset="0"/>
              <a:buChar char="•"/>
              <a:defRPr>
                <a:latin typeface="Georg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2"/>
          <p:cNvSpPr>
            <a:spLocks noGrp="1"/>
          </p:cNvSpPr>
          <p:nvPr>
            <p:ph idx="13"/>
          </p:nvPr>
        </p:nvSpPr>
        <p:spPr>
          <a:xfrm>
            <a:off x="18745200" y="1828800"/>
            <a:ext cx="8229600" cy="3886200"/>
          </a:xfrm>
        </p:spPr>
        <p:txBody>
          <a:bodyPr/>
          <a:lstStyle>
            <a:lvl1pPr>
              <a:defRPr>
                <a:latin typeface="Georgia" pitchFamily="18" charset="0"/>
              </a:defRPr>
            </a:lvl1pPr>
            <a:lvl2pPr>
              <a:buSzPct val="90000"/>
              <a:buFont typeface="Arial" pitchFamily="34" charset="0"/>
              <a:buChar char="•"/>
              <a:defRPr>
                <a:solidFill>
                  <a:schemeClr val="bg1">
                    <a:lumMod val="50000"/>
                  </a:schemeClr>
                </a:solidFill>
                <a:latin typeface="Georgia" pitchFamily="18" charset="0"/>
              </a:defRPr>
            </a:lvl2pPr>
            <a:lvl3pPr>
              <a:buSzPct val="80000"/>
              <a:defRPr>
                <a:latin typeface="Georgia" pitchFamily="18" charset="0"/>
              </a:defRPr>
            </a:lvl3pPr>
            <a:lvl4pPr>
              <a:buFont typeface="Arial" pitchFamily="34" charset="0"/>
              <a:buChar char="•"/>
              <a:defRPr>
                <a:solidFill>
                  <a:schemeClr val="bg1">
                    <a:lumMod val="50000"/>
                  </a:schemeClr>
                </a:solidFill>
                <a:latin typeface="Georgia" pitchFamily="18" charset="0"/>
              </a:defRPr>
            </a:lvl4pPr>
            <a:lvl5pPr>
              <a:buSzPct val="80000"/>
              <a:buFont typeface="Arial" pitchFamily="34" charset="0"/>
              <a:buChar char="•"/>
              <a:defRPr>
                <a:latin typeface="Georg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Box 17"/>
          <p:cNvSpPr txBox="1"/>
          <p:nvPr userDrawn="1"/>
        </p:nvSpPr>
        <p:spPr>
          <a:xfrm>
            <a:off x="9144000" y="5410200"/>
            <a:ext cx="9144000" cy="400110"/>
          </a:xfrm>
          <a:prstGeom prst="rect">
            <a:avLst/>
          </a:prstGeom>
          <a:noFill/>
        </p:spPr>
        <p:txBody>
          <a:bodyPr wrap="square" rtlCol="0">
            <a:spAutoFit/>
          </a:bodyPr>
          <a:lstStyle/>
          <a:p>
            <a:pPr algn="ctr"/>
            <a:r>
              <a:rPr lang="en-US" sz="2000" b="1" dirty="0" smtClean="0">
                <a:solidFill>
                  <a:schemeClr val="bg1"/>
                </a:solidFill>
                <a:latin typeface="+mn-lt"/>
              </a:rPr>
              <a:t>Shawn Pepple • Construction Management • April 14, 2009</a:t>
            </a:r>
            <a:endParaRPr lang="en-US" sz="2000" b="1" dirty="0">
              <a:solidFill>
                <a:schemeClr val="bg1"/>
              </a:solidFill>
              <a:latin typeface="+mn-l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oject Outline">
    <p:spTree>
      <p:nvGrpSpPr>
        <p:cNvPr id="1" name=""/>
        <p:cNvGrpSpPr/>
        <p:nvPr/>
      </p:nvGrpSpPr>
      <p:grpSpPr>
        <a:xfrm>
          <a:off x="0" y="0"/>
          <a:ext cx="0" cy="0"/>
          <a:chOff x="0" y="0"/>
          <a:chExt cx="0" cy="0"/>
        </a:xfrm>
      </p:grpSpPr>
      <p:sp>
        <p:nvSpPr>
          <p:cNvPr id="14" name="Rectangle 13"/>
          <p:cNvSpPr/>
          <p:nvPr userDrawn="1"/>
        </p:nvSpPr>
        <p:spPr>
          <a:xfrm>
            <a:off x="914400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p:cNvPicPr>
            <a:picLocks noChangeAspect="1" noChangeArrowheads="1"/>
          </p:cNvPicPr>
          <p:nvPr userDrawn="1"/>
        </p:nvPicPr>
        <p:blipFill>
          <a:blip r:embed="rId2">
            <a:lum bright="40000" contrast="-40000"/>
          </a:blip>
          <a:srcRect t="21333" r="935"/>
          <a:stretch>
            <a:fillRect/>
          </a:stretch>
        </p:blipFill>
        <p:spPr bwMode="auto">
          <a:xfrm>
            <a:off x="0" y="1162050"/>
            <a:ext cx="9144000" cy="590550"/>
          </a:xfrm>
          <a:prstGeom prst="rect">
            <a:avLst/>
          </a:prstGeom>
          <a:noFill/>
          <a:ln w="9525">
            <a:noFill/>
            <a:miter lim="800000"/>
            <a:headEnd/>
            <a:tailEnd/>
          </a:ln>
        </p:spPr>
      </p:pic>
      <p:sp>
        <p:nvSpPr>
          <p:cNvPr id="12" name="Title 1"/>
          <p:cNvSpPr txBox="1">
            <a:spLocks/>
          </p:cNvSpPr>
          <p:nvPr userDrawn="1"/>
        </p:nvSpPr>
        <p:spPr>
          <a:xfrm>
            <a:off x="18288000" y="0"/>
            <a:ext cx="9144000" cy="6858000"/>
          </a:xfrm>
          <a:prstGeom prst="rect">
            <a:avLst/>
          </a:prstGeom>
          <a:solidFill>
            <a:schemeClr val="tx2"/>
          </a:solidFill>
        </p:spPr>
        <p:txBody>
          <a:bodyPr anchor="ctr">
            <a:normAutofit/>
          </a:bodyPr>
          <a:lstStyle>
            <a:lvl1pPr algn="l">
              <a:defRPr>
                <a:solidFill>
                  <a:schemeClr val="bg1"/>
                </a:solidFill>
              </a:defRPr>
            </a:lvl1pPr>
          </a:lstStyle>
          <a:p>
            <a:pPr fontAlgn="auto">
              <a:spcAft>
                <a:spcPts val="0"/>
              </a:spcAft>
              <a:defRPr/>
            </a:pPr>
            <a:r>
              <a:rPr lang="en-US" sz="4400" dirty="0" smtClean="0">
                <a:latin typeface="+mj-lt"/>
                <a:ea typeface="+mj-ea"/>
                <a:cs typeface="+mj-cs"/>
              </a:rPr>
              <a:t>   </a:t>
            </a:r>
            <a:endParaRPr lang="en-US" sz="4400" dirty="0" smtClean="0">
              <a:latin typeface="Georgia" pitchFamily="18" charset="0"/>
              <a:ea typeface="+mj-ea"/>
              <a:cs typeface="+mj-cs"/>
            </a:endParaRPr>
          </a:p>
        </p:txBody>
      </p:sp>
      <p:sp>
        <p:nvSpPr>
          <p:cNvPr id="13" name="Title 1"/>
          <p:cNvSpPr txBox="1">
            <a:spLocks/>
          </p:cNvSpPr>
          <p:nvPr userDrawn="1"/>
        </p:nvSpPr>
        <p:spPr>
          <a:xfrm>
            <a:off x="0" y="0"/>
            <a:ext cx="9144000" cy="6858000"/>
          </a:xfrm>
          <a:prstGeom prst="rect">
            <a:avLst/>
          </a:prstGeom>
          <a:solidFill>
            <a:schemeClr val="tx2"/>
          </a:solidFill>
        </p:spPr>
        <p:txBody>
          <a:bodyPr anchor="ctr">
            <a:normAutofit/>
          </a:bodyPr>
          <a:lstStyle>
            <a:lvl1pPr algn="l">
              <a:defRPr>
                <a:solidFill>
                  <a:schemeClr val="bg1"/>
                </a:solidFill>
                <a:latin typeface="Georgia" pitchFamily="18" charset="0"/>
              </a:defRPr>
            </a:lvl1pPr>
          </a:lstStyle>
          <a:p>
            <a:pPr fontAlgn="auto">
              <a:spcAft>
                <a:spcPts val="0"/>
              </a:spcAft>
              <a:defRPr/>
            </a:pPr>
            <a:r>
              <a:rPr lang="en-US" sz="4400" dirty="0" smtClean="0">
                <a:ea typeface="+mj-ea"/>
                <a:cs typeface="+mj-cs"/>
              </a:rPr>
              <a:t>   </a:t>
            </a:r>
            <a:endParaRPr lang="en-US" sz="4400" dirty="0">
              <a:ea typeface="+mj-ea"/>
              <a:cs typeface="+mj-cs"/>
            </a:endParaRPr>
          </a:p>
        </p:txBody>
      </p:sp>
      <p:sp>
        <p:nvSpPr>
          <p:cNvPr id="17" name="Content Placeholder 2"/>
          <p:cNvSpPr>
            <a:spLocks noGrp="1"/>
          </p:cNvSpPr>
          <p:nvPr>
            <p:ph idx="10"/>
          </p:nvPr>
        </p:nvSpPr>
        <p:spPr>
          <a:xfrm>
            <a:off x="609600" y="1295400"/>
            <a:ext cx="8229600" cy="4419600"/>
          </a:xfrm>
        </p:spPr>
        <p:txBody>
          <a:bodyPr/>
          <a:lstStyle>
            <a:lvl1pPr>
              <a:defRPr>
                <a:latin typeface="+mn-lt"/>
              </a:defRPr>
            </a:lvl1pPr>
            <a:lvl2pPr>
              <a:buSzPct val="90000"/>
              <a:buFont typeface="Arial" pitchFamily="34" charset="0"/>
              <a:buChar char="•"/>
              <a:defRPr>
                <a:solidFill>
                  <a:schemeClr val="bg1">
                    <a:lumMod val="50000"/>
                  </a:schemeClr>
                </a:solidFill>
                <a:latin typeface="+mn-lt"/>
              </a:defRPr>
            </a:lvl2pPr>
            <a:lvl3pPr>
              <a:buSzPct val="80000"/>
              <a:defRPr>
                <a:latin typeface="+mn-lt"/>
              </a:defRPr>
            </a:lvl3pPr>
            <a:lvl4pPr>
              <a:buFont typeface="Arial" pitchFamily="34" charset="0"/>
              <a:buChar char="•"/>
              <a:defRPr>
                <a:solidFill>
                  <a:schemeClr val="bg1">
                    <a:lumMod val="50000"/>
                  </a:schemeClr>
                </a:solidFill>
                <a:latin typeface="+mn-lt"/>
              </a:defRPr>
            </a:lvl4pPr>
            <a:lvl5pPr>
              <a:buSzPct val="80000"/>
              <a:buFont typeface="Arial" pitchFamily="34" charset="0"/>
              <a:buChar cha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2"/>
          <p:cNvSpPr>
            <a:spLocks noGrp="1"/>
          </p:cNvSpPr>
          <p:nvPr>
            <p:ph idx="12"/>
          </p:nvPr>
        </p:nvSpPr>
        <p:spPr>
          <a:xfrm>
            <a:off x="9525000" y="1295400"/>
            <a:ext cx="8229600" cy="4419600"/>
          </a:xfrm>
        </p:spPr>
        <p:txBody>
          <a:bodyPr/>
          <a:lstStyle>
            <a:lvl1pPr>
              <a:defRPr>
                <a:solidFill>
                  <a:schemeClr val="bg1"/>
                </a:solidFill>
                <a:latin typeface="+mn-lt"/>
              </a:defRPr>
            </a:lvl1pPr>
            <a:lvl2pPr>
              <a:buSzPct val="90000"/>
              <a:buFont typeface="Arial" pitchFamily="34" charset="0"/>
              <a:buChar char="•"/>
              <a:defRPr>
                <a:solidFill>
                  <a:schemeClr val="bg1"/>
                </a:solidFill>
                <a:latin typeface="+mn-lt"/>
              </a:defRPr>
            </a:lvl2pPr>
            <a:lvl3pPr>
              <a:buSzPct val="80000"/>
              <a:defRPr>
                <a:solidFill>
                  <a:schemeClr val="bg1"/>
                </a:solidFill>
                <a:latin typeface="+mn-lt"/>
              </a:defRPr>
            </a:lvl3pPr>
            <a:lvl4pPr>
              <a:buFont typeface="Arial" pitchFamily="34" charset="0"/>
              <a:buChar char="•"/>
              <a:defRPr>
                <a:solidFill>
                  <a:schemeClr val="bg1"/>
                </a:solidFill>
                <a:latin typeface="+mn-lt"/>
              </a:defRPr>
            </a:lvl4pPr>
            <a:lvl5pPr>
              <a:buSzPct val="80000"/>
              <a:buFont typeface="Arial" pitchFamily="34" charset="0"/>
              <a:buChar char="•"/>
              <a:defRPr>
                <a:solidFill>
                  <a:schemeClr val="bg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2"/>
          <p:cNvSpPr>
            <a:spLocks noGrp="1"/>
          </p:cNvSpPr>
          <p:nvPr>
            <p:ph idx="13"/>
          </p:nvPr>
        </p:nvSpPr>
        <p:spPr>
          <a:xfrm>
            <a:off x="18745200" y="1295400"/>
            <a:ext cx="8229600" cy="4419600"/>
          </a:xfrm>
        </p:spPr>
        <p:txBody>
          <a:bodyPr/>
          <a:lstStyle>
            <a:lvl1pPr>
              <a:defRPr>
                <a:latin typeface="+mn-lt"/>
              </a:defRPr>
            </a:lvl1pPr>
            <a:lvl2pPr>
              <a:buSzPct val="90000"/>
              <a:buFont typeface="Arial" pitchFamily="34" charset="0"/>
              <a:buChar char="•"/>
              <a:defRPr>
                <a:solidFill>
                  <a:schemeClr val="bg1">
                    <a:lumMod val="50000"/>
                  </a:schemeClr>
                </a:solidFill>
                <a:latin typeface="+mn-lt"/>
              </a:defRPr>
            </a:lvl2pPr>
            <a:lvl3pPr>
              <a:buSzPct val="80000"/>
              <a:defRPr>
                <a:latin typeface="+mn-lt"/>
              </a:defRPr>
            </a:lvl3pPr>
            <a:lvl4pPr>
              <a:buFont typeface="Arial" pitchFamily="34" charset="0"/>
              <a:buChar char="•"/>
              <a:defRPr>
                <a:solidFill>
                  <a:schemeClr val="bg1">
                    <a:lumMod val="50000"/>
                  </a:schemeClr>
                </a:solidFill>
                <a:latin typeface="+mn-lt"/>
              </a:defRPr>
            </a:lvl4pPr>
            <a:lvl5pPr>
              <a:buSzPct val="80000"/>
              <a:buFont typeface="Arial" pitchFamily="34" charset="0"/>
              <a:buChar cha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6" name="Straight Connector 15"/>
          <p:cNvCxnSpPr/>
          <p:nvPr userDrawn="1"/>
        </p:nvCxnSpPr>
        <p:spPr>
          <a:xfrm>
            <a:off x="9220200" y="5943600"/>
            <a:ext cx="8991600" cy="1588"/>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9144000" y="6031468"/>
            <a:ext cx="9144000" cy="369332"/>
          </a:xfrm>
          <a:prstGeom prst="rect">
            <a:avLst/>
          </a:prstGeom>
          <a:noFill/>
        </p:spPr>
        <p:txBody>
          <a:bodyPr wrap="square" rtlCol="0">
            <a:spAutoFit/>
          </a:bodyPr>
          <a:lstStyle/>
          <a:p>
            <a:pPr algn="ctr"/>
            <a:r>
              <a:rPr lang="en-US" dirty="0" smtClean="0">
                <a:solidFill>
                  <a:schemeClr val="bg1"/>
                </a:solidFill>
                <a:latin typeface="+mn-lt"/>
              </a:rPr>
              <a:t>Shawn Pepple • Construction Management • April 14, 2009</a:t>
            </a:r>
            <a:endParaRPr lang="en-US" dirty="0">
              <a:solidFill>
                <a:schemeClr val="bg1"/>
              </a:solidFill>
              <a:latin typeface="+mn-lt"/>
            </a:endParaRPr>
          </a:p>
        </p:txBody>
      </p:sp>
      <p:cxnSp>
        <p:nvCxnSpPr>
          <p:cNvPr id="19" name="Straight Connector 18"/>
          <p:cNvCxnSpPr/>
          <p:nvPr userDrawn="1"/>
        </p:nvCxnSpPr>
        <p:spPr>
          <a:xfrm>
            <a:off x="9220200" y="990600"/>
            <a:ext cx="8991600" cy="1588"/>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rot="5400000" flipH="1" flipV="1">
            <a:off x="14859000" y="-3505994"/>
            <a:ext cx="6858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5400000">
            <a:off x="5715000" y="-3505994"/>
            <a:ext cx="6858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0" y="-457200"/>
            <a:ext cx="27432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0" y="-6630988"/>
            <a:ext cx="27432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rot="5400000">
            <a:off x="-2971006" y="-3505200"/>
            <a:ext cx="685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rot="5400000">
            <a:off x="5563394" y="-3505994"/>
            <a:ext cx="685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rot="5400000">
            <a:off x="5942806" y="-3505994"/>
            <a:ext cx="685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rot="5400000">
            <a:off x="14707394" y="-3505994"/>
            <a:ext cx="685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rot="5400000">
            <a:off x="15086806" y="-3505994"/>
            <a:ext cx="685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rot="5400000">
            <a:off x="23546594" y="-3505994"/>
            <a:ext cx="685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userDrawn="1"/>
        </p:nvSpPr>
        <p:spPr>
          <a:xfrm>
            <a:off x="9144000" y="304800"/>
            <a:ext cx="9144000" cy="707886"/>
          </a:xfrm>
          <a:prstGeom prst="rect">
            <a:avLst/>
          </a:prstGeom>
          <a:noFill/>
        </p:spPr>
        <p:txBody>
          <a:bodyPr wrap="square" rtlCol="0">
            <a:spAutoFit/>
          </a:bodyPr>
          <a:lstStyle/>
          <a:p>
            <a:pPr algn="ctr"/>
            <a:r>
              <a:rPr lang="en-US" sz="4000" dirty="0" smtClean="0">
                <a:solidFill>
                  <a:schemeClr val="bg1"/>
                </a:solidFill>
                <a:latin typeface="+mn-lt"/>
              </a:rPr>
              <a:t>Redland Tech Center</a:t>
            </a:r>
            <a:endParaRPr lang="en-US" sz="4000" dirty="0">
              <a:solidFill>
                <a:schemeClr val="bg1"/>
              </a:solidFill>
              <a:latin typeface="+mn-lt"/>
            </a:endParaRPr>
          </a:p>
        </p:txBody>
      </p:sp>
      <p:cxnSp>
        <p:nvCxnSpPr>
          <p:cNvPr id="37" name="Straight Connector 36"/>
          <p:cNvCxnSpPr/>
          <p:nvPr userDrawn="1"/>
        </p:nvCxnSpPr>
        <p:spPr>
          <a:xfrm rot="5400000" flipH="1" flipV="1">
            <a:off x="5182394" y="3429000"/>
            <a:ext cx="6857206" cy="794"/>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rot="5400000" flipH="1" flipV="1">
            <a:off x="-2743201" y="3429000"/>
            <a:ext cx="6857206" cy="794"/>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rot="5400000" flipH="1" flipV="1">
            <a:off x="15392400" y="3429000"/>
            <a:ext cx="6857206" cy="794"/>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rot="5400000" flipH="1" flipV="1">
            <a:off x="23317994" y="3428206"/>
            <a:ext cx="6857206" cy="794"/>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ject Overview">
    <p:spTree>
      <p:nvGrpSpPr>
        <p:cNvPr id="1" name=""/>
        <p:cNvGrpSpPr/>
        <p:nvPr/>
      </p:nvGrpSpPr>
      <p:grpSpPr>
        <a:xfrm>
          <a:off x="0" y="0"/>
          <a:ext cx="0" cy="0"/>
          <a:chOff x="0" y="0"/>
          <a:chExt cx="0" cy="0"/>
        </a:xfrm>
      </p:grpSpPr>
      <p:sp>
        <p:nvSpPr>
          <p:cNvPr id="14" name="Rectangle 13"/>
          <p:cNvSpPr/>
          <p:nvPr userDrawn="1"/>
        </p:nvSpPr>
        <p:spPr>
          <a:xfrm>
            <a:off x="914400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p:cNvPicPr>
            <a:picLocks noChangeAspect="1" noChangeArrowheads="1"/>
          </p:cNvPicPr>
          <p:nvPr userDrawn="1"/>
        </p:nvPicPr>
        <p:blipFill>
          <a:blip r:embed="rId2">
            <a:lum bright="40000" contrast="-40000"/>
          </a:blip>
          <a:srcRect t="21333" r="935"/>
          <a:stretch>
            <a:fillRect/>
          </a:stretch>
        </p:blipFill>
        <p:spPr bwMode="auto">
          <a:xfrm>
            <a:off x="0" y="1162050"/>
            <a:ext cx="9144000" cy="590550"/>
          </a:xfrm>
          <a:prstGeom prst="rect">
            <a:avLst/>
          </a:prstGeom>
          <a:noFill/>
          <a:ln w="9525">
            <a:noFill/>
            <a:miter lim="800000"/>
            <a:headEnd/>
            <a:tailEnd/>
          </a:ln>
        </p:spPr>
      </p:pic>
      <p:sp>
        <p:nvSpPr>
          <p:cNvPr id="12" name="Title 1"/>
          <p:cNvSpPr txBox="1">
            <a:spLocks/>
          </p:cNvSpPr>
          <p:nvPr userDrawn="1"/>
        </p:nvSpPr>
        <p:spPr>
          <a:xfrm>
            <a:off x="18288000" y="0"/>
            <a:ext cx="9144000" cy="6858000"/>
          </a:xfrm>
          <a:prstGeom prst="rect">
            <a:avLst/>
          </a:prstGeom>
          <a:solidFill>
            <a:schemeClr val="tx2"/>
          </a:solidFill>
        </p:spPr>
        <p:txBody>
          <a:bodyPr anchor="ctr">
            <a:normAutofit/>
          </a:bodyPr>
          <a:lstStyle>
            <a:lvl1pPr algn="l">
              <a:defRPr>
                <a:solidFill>
                  <a:schemeClr val="bg1"/>
                </a:solidFill>
              </a:defRPr>
            </a:lvl1pPr>
          </a:lstStyle>
          <a:p>
            <a:pPr fontAlgn="auto">
              <a:spcAft>
                <a:spcPts val="0"/>
              </a:spcAft>
              <a:defRPr/>
            </a:pPr>
            <a:r>
              <a:rPr lang="en-US" sz="4400" dirty="0" smtClean="0">
                <a:latin typeface="+mj-lt"/>
                <a:ea typeface="+mj-ea"/>
                <a:cs typeface="+mj-cs"/>
              </a:rPr>
              <a:t>   </a:t>
            </a:r>
            <a:endParaRPr lang="en-US" sz="4400" dirty="0" smtClean="0">
              <a:latin typeface="Georgia" pitchFamily="18" charset="0"/>
              <a:ea typeface="+mj-ea"/>
              <a:cs typeface="+mj-cs"/>
            </a:endParaRPr>
          </a:p>
        </p:txBody>
      </p:sp>
      <p:sp>
        <p:nvSpPr>
          <p:cNvPr id="13" name="Title 1"/>
          <p:cNvSpPr txBox="1">
            <a:spLocks/>
          </p:cNvSpPr>
          <p:nvPr userDrawn="1"/>
        </p:nvSpPr>
        <p:spPr>
          <a:xfrm>
            <a:off x="0" y="0"/>
            <a:ext cx="9144000" cy="6858000"/>
          </a:xfrm>
          <a:prstGeom prst="rect">
            <a:avLst/>
          </a:prstGeom>
          <a:solidFill>
            <a:schemeClr val="tx2"/>
          </a:solidFill>
        </p:spPr>
        <p:txBody>
          <a:bodyPr anchor="ctr">
            <a:normAutofit/>
          </a:bodyPr>
          <a:lstStyle>
            <a:lvl1pPr algn="l">
              <a:defRPr>
                <a:solidFill>
                  <a:schemeClr val="bg1"/>
                </a:solidFill>
                <a:latin typeface="Georgia" pitchFamily="18" charset="0"/>
              </a:defRPr>
            </a:lvl1pPr>
          </a:lstStyle>
          <a:p>
            <a:pPr fontAlgn="auto">
              <a:spcAft>
                <a:spcPts val="0"/>
              </a:spcAft>
              <a:defRPr/>
            </a:pPr>
            <a:r>
              <a:rPr lang="en-US" sz="4400" dirty="0" smtClean="0">
                <a:ea typeface="+mj-ea"/>
                <a:cs typeface="+mj-cs"/>
              </a:rPr>
              <a:t>   </a:t>
            </a:r>
            <a:endParaRPr lang="en-US" sz="4400" dirty="0">
              <a:ea typeface="+mj-ea"/>
              <a:cs typeface="+mj-cs"/>
            </a:endParaRPr>
          </a:p>
        </p:txBody>
      </p:sp>
      <p:sp>
        <p:nvSpPr>
          <p:cNvPr id="21" name="Content Placeholder 2"/>
          <p:cNvSpPr>
            <a:spLocks noGrp="1"/>
          </p:cNvSpPr>
          <p:nvPr>
            <p:ph idx="12"/>
          </p:nvPr>
        </p:nvSpPr>
        <p:spPr>
          <a:xfrm>
            <a:off x="9525000" y="1295400"/>
            <a:ext cx="8229600" cy="4419600"/>
          </a:xfrm>
        </p:spPr>
        <p:txBody>
          <a:bodyPr/>
          <a:lstStyle>
            <a:lvl1pPr>
              <a:defRPr>
                <a:solidFill>
                  <a:schemeClr val="bg1"/>
                </a:solidFill>
                <a:latin typeface="+mn-lt"/>
              </a:defRPr>
            </a:lvl1pPr>
            <a:lvl2pPr>
              <a:buSzPct val="90000"/>
              <a:buFont typeface="Arial" pitchFamily="34" charset="0"/>
              <a:buChar char="•"/>
              <a:defRPr>
                <a:solidFill>
                  <a:schemeClr val="bg1"/>
                </a:solidFill>
                <a:latin typeface="+mn-lt"/>
              </a:defRPr>
            </a:lvl2pPr>
            <a:lvl3pPr>
              <a:buSzPct val="80000"/>
              <a:defRPr>
                <a:solidFill>
                  <a:schemeClr val="bg1"/>
                </a:solidFill>
                <a:latin typeface="+mn-lt"/>
              </a:defRPr>
            </a:lvl3pPr>
            <a:lvl4pPr>
              <a:buFont typeface="Arial" pitchFamily="34" charset="0"/>
              <a:buChar char="•"/>
              <a:defRPr>
                <a:solidFill>
                  <a:schemeClr val="bg1"/>
                </a:solidFill>
                <a:latin typeface="+mn-lt"/>
              </a:defRPr>
            </a:lvl4pPr>
            <a:lvl5pPr>
              <a:buSzPct val="80000"/>
              <a:buFont typeface="Arial" pitchFamily="34" charset="0"/>
              <a:buChar char="•"/>
              <a:defRPr>
                <a:solidFill>
                  <a:schemeClr val="bg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2"/>
          <p:cNvSpPr>
            <a:spLocks noGrp="1"/>
          </p:cNvSpPr>
          <p:nvPr>
            <p:ph idx="13"/>
          </p:nvPr>
        </p:nvSpPr>
        <p:spPr>
          <a:xfrm>
            <a:off x="18745200" y="1295400"/>
            <a:ext cx="8229600" cy="4419600"/>
          </a:xfrm>
        </p:spPr>
        <p:txBody>
          <a:bodyPr/>
          <a:lstStyle>
            <a:lvl1pPr>
              <a:defRPr>
                <a:latin typeface="+mn-lt"/>
              </a:defRPr>
            </a:lvl1pPr>
            <a:lvl2pPr>
              <a:buSzPct val="90000"/>
              <a:buFont typeface="Arial" pitchFamily="34" charset="0"/>
              <a:buChar char="•"/>
              <a:defRPr>
                <a:solidFill>
                  <a:schemeClr val="bg1">
                    <a:lumMod val="50000"/>
                  </a:schemeClr>
                </a:solidFill>
                <a:latin typeface="+mn-lt"/>
              </a:defRPr>
            </a:lvl2pPr>
            <a:lvl3pPr>
              <a:buSzPct val="80000"/>
              <a:defRPr>
                <a:latin typeface="+mn-lt"/>
              </a:defRPr>
            </a:lvl3pPr>
            <a:lvl4pPr>
              <a:buFont typeface="Arial" pitchFamily="34" charset="0"/>
              <a:buChar char="•"/>
              <a:defRPr>
                <a:solidFill>
                  <a:schemeClr val="bg1">
                    <a:lumMod val="50000"/>
                  </a:schemeClr>
                </a:solidFill>
                <a:latin typeface="+mn-lt"/>
              </a:defRPr>
            </a:lvl4pPr>
            <a:lvl5pPr>
              <a:buSzPct val="80000"/>
              <a:buFont typeface="Arial" pitchFamily="34" charset="0"/>
              <a:buChar cha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6" name="Straight Connector 15"/>
          <p:cNvCxnSpPr/>
          <p:nvPr userDrawn="1"/>
        </p:nvCxnSpPr>
        <p:spPr>
          <a:xfrm>
            <a:off x="9220200" y="5943600"/>
            <a:ext cx="8991600" cy="1588"/>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9144000" y="6031468"/>
            <a:ext cx="9144000" cy="369332"/>
          </a:xfrm>
          <a:prstGeom prst="rect">
            <a:avLst/>
          </a:prstGeom>
          <a:noFill/>
        </p:spPr>
        <p:txBody>
          <a:bodyPr wrap="square" rtlCol="0">
            <a:spAutoFit/>
          </a:bodyPr>
          <a:lstStyle/>
          <a:p>
            <a:pPr algn="ctr"/>
            <a:r>
              <a:rPr lang="en-US" dirty="0" smtClean="0">
                <a:solidFill>
                  <a:schemeClr val="bg1"/>
                </a:solidFill>
                <a:latin typeface="+mn-lt"/>
              </a:rPr>
              <a:t>Shawn Pepple • Construction Management • April 14, 2009</a:t>
            </a:r>
            <a:endParaRPr lang="en-US" dirty="0">
              <a:solidFill>
                <a:schemeClr val="bg1"/>
              </a:solidFill>
              <a:latin typeface="+mn-lt"/>
            </a:endParaRPr>
          </a:p>
        </p:txBody>
      </p:sp>
      <p:cxnSp>
        <p:nvCxnSpPr>
          <p:cNvPr id="19" name="Straight Connector 18"/>
          <p:cNvCxnSpPr/>
          <p:nvPr userDrawn="1"/>
        </p:nvCxnSpPr>
        <p:spPr>
          <a:xfrm>
            <a:off x="9220200" y="990600"/>
            <a:ext cx="8991600" cy="1588"/>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userDrawn="1"/>
        </p:nvSpPr>
        <p:spPr>
          <a:xfrm>
            <a:off x="9144000" y="304800"/>
            <a:ext cx="9144000" cy="707886"/>
          </a:xfrm>
          <a:prstGeom prst="rect">
            <a:avLst/>
          </a:prstGeom>
          <a:noFill/>
        </p:spPr>
        <p:txBody>
          <a:bodyPr wrap="square" rtlCol="0">
            <a:spAutoFit/>
          </a:bodyPr>
          <a:lstStyle/>
          <a:p>
            <a:pPr algn="ctr"/>
            <a:r>
              <a:rPr lang="en-US" sz="4000" dirty="0" smtClean="0">
                <a:solidFill>
                  <a:schemeClr val="bg1"/>
                </a:solidFill>
                <a:latin typeface="+mn-lt"/>
              </a:rPr>
              <a:t>Redland Tech Center</a:t>
            </a:r>
            <a:endParaRPr lang="en-US" sz="4000" dirty="0">
              <a:solidFill>
                <a:schemeClr val="bg1"/>
              </a:solidFill>
              <a:latin typeface="+mn-lt"/>
            </a:endParaRPr>
          </a:p>
        </p:txBody>
      </p:sp>
      <p:cxnSp>
        <p:nvCxnSpPr>
          <p:cNvPr id="37" name="Straight Connector 36"/>
          <p:cNvCxnSpPr/>
          <p:nvPr userDrawn="1"/>
        </p:nvCxnSpPr>
        <p:spPr>
          <a:xfrm rot="5400000" flipH="1" flipV="1">
            <a:off x="5182394" y="3429000"/>
            <a:ext cx="6857206" cy="794"/>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rot="5400000" flipH="1" flipV="1">
            <a:off x="-2743201" y="3429000"/>
            <a:ext cx="6857206" cy="794"/>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rot="5400000" flipH="1" flipV="1">
            <a:off x="15392400" y="3429000"/>
            <a:ext cx="6857206" cy="794"/>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rot="5400000" flipH="1" flipV="1">
            <a:off x="23317994" y="3428206"/>
            <a:ext cx="6857206" cy="794"/>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pic>
        <p:nvPicPr>
          <p:cNvPr id="32" name="Picture 2"/>
          <p:cNvPicPr>
            <a:picLocks noChangeAspect="1" noChangeArrowheads="1"/>
          </p:cNvPicPr>
          <p:nvPr userDrawn="1"/>
        </p:nvPicPr>
        <p:blipFill>
          <a:blip r:embed="rId3"/>
          <a:srcRect l="44499" t="10909" r="4988" b="14545"/>
          <a:stretch>
            <a:fillRect/>
          </a:stretch>
        </p:blipFill>
        <p:spPr bwMode="auto">
          <a:xfrm>
            <a:off x="5105400" y="3124200"/>
            <a:ext cx="3200400" cy="24681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3" name="Content Placeholder 3"/>
          <p:cNvSpPr txBox="1">
            <a:spLocks/>
          </p:cNvSpPr>
          <p:nvPr userDrawn="1"/>
        </p:nvSpPr>
        <p:spPr bwMode="auto">
          <a:xfrm>
            <a:off x="990600" y="1295400"/>
            <a:ext cx="52578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Presentation Outline</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Project</a:t>
            </a:r>
            <a:r>
              <a:rPr kumimoji="0" lang="en-US" sz="2000" b="0" i="0" u="none" strike="noStrike" kern="1200" cap="none" spc="0" normalizeH="0" noProof="0" dirty="0" smtClean="0">
                <a:ln>
                  <a:noFill/>
                </a:ln>
                <a:solidFill>
                  <a:schemeClr val="bg1"/>
                </a:solidFill>
                <a:effectLst/>
                <a:uLnTx/>
                <a:uFillTx/>
                <a:latin typeface="+mn-lt"/>
                <a:ea typeface="+mn-ea"/>
                <a:cs typeface="+mn-cs"/>
              </a:rPr>
              <a:t> Overview</a:t>
            </a:r>
          </a:p>
          <a:p>
            <a:pPr lvl="0">
              <a:lnSpc>
                <a:spcPts val="3500"/>
              </a:lnSpc>
              <a:spcBef>
                <a:spcPct val="20000"/>
              </a:spcBef>
              <a:buFont typeface="Arial" charset="0"/>
              <a:buChar char="•"/>
            </a:pPr>
            <a:r>
              <a:rPr lang="en-US" sz="2000" noProof="0" dirty="0" smtClean="0">
                <a:solidFill>
                  <a:schemeClr val="bg1">
                    <a:lumMod val="50000"/>
                  </a:schemeClr>
                </a:solidFill>
                <a:latin typeface="+mn-lt"/>
              </a:rPr>
              <a:t> </a:t>
            </a:r>
            <a:r>
              <a:rPr lang="en-US" sz="2000" dirty="0" smtClean="0">
                <a:solidFill>
                  <a:schemeClr val="bg1">
                    <a:lumMod val="50000"/>
                  </a:schemeClr>
                </a:solidFill>
                <a:latin typeface="+mn-lt"/>
              </a:rPr>
              <a:t>Chilled Beam HVAC System (MAE) (Mechanical)</a:t>
            </a:r>
            <a:endParaRPr lang="en-US" sz="2000" noProof="0" dirty="0" smtClean="0">
              <a:solidFill>
                <a:schemeClr val="bg1">
                  <a:lumMod val="50000"/>
                </a:schemeClr>
              </a:solidFill>
              <a:latin typeface="+mn-lt"/>
            </a:endParaRP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noProof="0" dirty="0" smtClean="0">
                <a:ln>
                  <a:noFill/>
                </a:ln>
                <a:solidFill>
                  <a:schemeClr val="bg1">
                    <a:lumMod val="50000"/>
                  </a:schemeClr>
                </a:solidFill>
                <a:effectLst/>
                <a:uLnTx/>
                <a:uFillTx/>
                <a:latin typeface="+mn-lt"/>
                <a:ea typeface="+mn-ea"/>
                <a:cs typeface="+mn-cs"/>
              </a:rPr>
              <a:t> </a:t>
            </a:r>
            <a:r>
              <a:rPr kumimoji="0" lang="en-US" sz="2000" b="0" i="0" u="none" strike="noStrike" kern="1200" cap="none" spc="0" normalizeH="0" baseline="0" noProof="0" dirty="0" smtClean="0">
                <a:ln>
                  <a:noFill/>
                </a:ln>
                <a:solidFill>
                  <a:schemeClr val="bg1">
                    <a:lumMod val="50000"/>
                  </a:schemeClr>
                </a:solidFill>
                <a:effectLst/>
                <a:uLnTx/>
                <a:uFillTx/>
                <a:latin typeface="+mn-lt"/>
                <a:ea typeface="+mn-ea"/>
                <a:cs typeface="+mn-cs"/>
              </a:rPr>
              <a:t>NEC</a:t>
            </a:r>
            <a:r>
              <a:rPr kumimoji="0" lang="en-US" sz="2000" b="0" i="0" u="none" strike="noStrike" kern="1200" cap="none" spc="0" normalizeH="0" noProof="0" dirty="0" smtClean="0">
                <a:ln>
                  <a:noFill/>
                </a:ln>
                <a:solidFill>
                  <a:schemeClr val="bg1">
                    <a:lumMod val="50000"/>
                  </a:schemeClr>
                </a:solidFill>
                <a:effectLst/>
                <a:uLnTx/>
                <a:uFillTx/>
                <a:latin typeface="+mn-lt"/>
                <a:ea typeface="+mn-ea"/>
                <a:cs typeface="+mn-cs"/>
              </a:rPr>
              <a:t> Wire Sizing (Electrical)</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baseline="0" dirty="0" smtClean="0">
                <a:solidFill>
                  <a:schemeClr val="bg1">
                    <a:lumMod val="50000"/>
                  </a:schemeClr>
                </a:solidFill>
                <a:latin typeface="+mn-lt"/>
              </a:rPr>
              <a:t> Parking</a:t>
            </a:r>
            <a:r>
              <a:rPr lang="en-US" sz="2000" dirty="0" smtClean="0">
                <a:solidFill>
                  <a:schemeClr val="bg1">
                    <a:lumMod val="50000"/>
                  </a:schemeClr>
                </a:solidFill>
                <a:latin typeface="+mn-lt"/>
              </a:rPr>
              <a:t> Garage Sequencing</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bg1">
                    <a:lumMod val="50000"/>
                  </a:schemeClr>
                </a:solidFill>
                <a:effectLst/>
                <a:uLnTx/>
                <a:uFillTx/>
                <a:latin typeface="+mn-lt"/>
                <a:ea typeface="+mn-ea"/>
                <a:cs typeface="+mn-cs"/>
              </a:rPr>
              <a:t> Conclusion and Recommendations</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lumMod val="50000"/>
                  </a:schemeClr>
                </a:solidFill>
                <a:latin typeface="+mn-lt"/>
              </a:rPr>
              <a:t> Questions and Acknowledgements</a:t>
            </a:r>
            <a:endParaRPr kumimoji="0" lang="en-US" sz="2000" b="0" i="0" u="none" strike="noStrike" kern="1200" cap="none" spc="0" normalizeH="0" baseline="0" noProof="0" dirty="0" smtClean="0">
              <a:ln>
                <a:noFill/>
              </a:ln>
              <a:solidFill>
                <a:schemeClr val="bg1">
                  <a:lumMod val="50000"/>
                </a:schemeClr>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illed Beam">
    <p:spTree>
      <p:nvGrpSpPr>
        <p:cNvPr id="1" name=""/>
        <p:cNvGrpSpPr/>
        <p:nvPr/>
      </p:nvGrpSpPr>
      <p:grpSpPr>
        <a:xfrm>
          <a:off x="0" y="0"/>
          <a:ext cx="0" cy="0"/>
          <a:chOff x="0" y="0"/>
          <a:chExt cx="0" cy="0"/>
        </a:xfrm>
      </p:grpSpPr>
      <p:sp>
        <p:nvSpPr>
          <p:cNvPr id="14" name="Rectangle 13"/>
          <p:cNvSpPr/>
          <p:nvPr userDrawn="1"/>
        </p:nvSpPr>
        <p:spPr>
          <a:xfrm>
            <a:off x="914400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p:cNvPicPr>
            <a:picLocks noChangeAspect="1" noChangeArrowheads="1"/>
          </p:cNvPicPr>
          <p:nvPr userDrawn="1"/>
        </p:nvPicPr>
        <p:blipFill>
          <a:blip r:embed="rId2">
            <a:lum bright="40000" contrast="-40000"/>
          </a:blip>
          <a:srcRect t="21333" r="935"/>
          <a:stretch>
            <a:fillRect/>
          </a:stretch>
        </p:blipFill>
        <p:spPr bwMode="auto">
          <a:xfrm>
            <a:off x="0" y="1162050"/>
            <a:ext cx="9144000" cy="590550"/>
          </a:xfrm>
          <a:prstGeom prst="rect">
            <a:avLst/>
          </a:prstGeom>
          <a:noFill/>
          <a:ln w="9525">
            <a:noFill/>
            <a:miter lim="800000"/>
            <a:headEnd/>
            <a:tailEnd/>
          </a:ln>
        </p:spPr>
      </p:pic>
      <p:sp>
        <p:nvSpPr>
          <p:cNvPr id="12" name="Title 1"/>
          <p:cNvSpPr txBox="1">
            <a:spLocks/>
          </p:cNvSpPr>
          <p:nvPr userDrawn="1"/>
        </p:nvSpPr>
        <p:spPr>
          <a:xfrm>
            <a:off x="18288000" y="0"/>
            <a:ext cx="9144000" cy="6858000"/>
          </a:xfrm>
          <a:prstGeom prst="rect">
            <a:avLst/>
          </a:prstGeom>
          <a:solidFill>
            <a:schemeClr val="tx2"/>
          </a:solidFill>
        </p:spPr>
        <p:txBody>
          <a:bodyPr anchor="ctr">
            <a:normAutofit/>
          </a:bodyPr>
          <a:lstStyle>
            <a:lvl1pPr algn="l">
              <a:defRPr>
                <a:solidFill>
                  <a:schemeClr val="bg1"/>
                </a:solidFill>
              </a:defRPr>
            </a:lvl1pPr>
          </a:lstStyle>
          <a:p>
            <a:pPr fontAlgn="auto">
              <a:spcAft>
                <a:spcPts val="0"/>
              </a:spcAft>
              <a:defRPr/>
            </a:pPr>
            <a:r>
              <a:rPr lang="en-US" sz="4400" dirty="0" smtClean="0">
                <a:latin typeface="+mj-lt"/>
                <a:ea typeface="+mj-ea"/>
                <a:cs typeface="+mj-cs"/>
              </a:rPr>
              <a:t>   </a:t>
            </a:r>
            <a:endParaRPr lang="en-US" sz="4400" dirty="0" smtClean="0">
              <a:latin typeface="Georgia" pitchFamily="18" charset="0"/>
              <a:ea typeface="+mj-ea"/>
              <a:cs typeface="+mj-cs"/>
            </a:endParaRPr>
          </a:p>
        </p:txBody>
      </p:sp>
      <p:sp>
        <p:nvSpPr>
          <p:cNvPr id="13" name="Title 1"/>
          <p:cNvSpPr txBox="1">
            <a:spLocks/>
          </p:cNvSpPr>
          <p:nvPr userDrawn="1"/>
        </p:nvSpPr>
        <p:spPr>
          <a:xfrm>
            <a:off x="0" y="0"/>
            <a:ext cx="9144000" cy="6858000"/>
          </a:xfrm>
          <a:prstGeom prst="rect">
            <a:avLst/>
          </a:prstGeom>
          <a:solidFill>
            <a:schemeClr val="tx2"/>
          </a:solidFill>
        </p:spPr>
        <p:txBody>
          <a:bodyPr anchor="ctr">
            <a:normAutofit/>
          </a:bodyPr>
          <a:lstStyle>
            <a:lvl1pPr algn="l">
              <a:defRPr>
                <a:solidFill>
                  <a:schemeClr val="bg1"/>
                </a:solidFill>
                <a:latin typeface="Georgia" pitchFamily="18" charset="0"/>
              </a:defRPr>
            </a:lvl1pPr>
          </a:lstStyle>
          <a:p>
            <a:pPr fontAlgn="auto">
              <a:spcAft>
                <a:spcPts val="0"/>
              </a:spcAft>
              <a:defRPr/>
            </a:pPr>
            <a:r>
              <a:rPr lang="en-US" sz="4400" dirty="0" smtClean="0">
                <a:ea typeface="+mj-ea"/>
                <a:cs typeface="+mj-cs"/>
              </a:rPr>
              <a:t>   </a:t>
            </a:r>
            <a:endParaRPr lang="en-US" sz="4400" dirty="0">
              <a:ea typeface="+mj-ea"/>
              <a:cs typeface="+mj-cs"/>
            </a:endParaRPr>
          </a:p>
        </p:txBody>
      </p:sp>
      <p:sp>
        <p:nvSpPr>
          <p:cNvPr id="21" name="Content Placeholder 2"/>
          <p:cNvSpPr>
            <a:spLocks noGrp="1"/>
          </p:cNvSpPr>
          <p:nvPr>
            <p:ph idx="12"/>
          </p:nvPr>
        </p:nvSpPr>
        <p:spPr>
          <a:xfrm>
            <a:off x="9525000" y="1295400"/>
            <a:ext cx="8229600" cy="4419600"/>
          </a:xfrm>
        </p:spPr>
        <p:txBody>
          <a:bodyPr/>
          <a:lstStyle>
            <a:lvl1pPr>
              <a:defRPr>
                <a:solidFill>
                  <a:schemeClr val="bg1"/>
                </a:solidFill>
                <a:latin typeface="+mn-lt"/>
              </a:defRPr>
            </a:lvl1pPr>
            <a:lvl2pPr>
              <a:buSzPct val="90000"/>
              <a:buFont typeface="Arial" pitchFamily="34" charset="0"/>
              <a:buChar char="•"/>
              <a:defRPr>
                <a:solidFill>
                  <a:schemeClr val="bg1"/>
                </a:solidFill>
                <a:latin typeface="+mn-lt"/>
              </a:defRPr>
            </a:lvl2pPr>
            <a:lvl3pPr>
              <a:buSzPct val="80000"/>
              <a:defRPr>
                <a:solidFill>
                  <a:schemeClr val="bg1"/>
                </a:solidFill>
                <a:latin typeface="+mn-lt"/>
              </a:defRPr>
            </a:lvl3pPr>
            <a:lvl4pPr>
              <a:buFont typeface="Arial" pitchFamily="34" charset="0"/>
              <a:buChar char="•"/>
              <a:defRPr>
                <a:solidFill>
                  <a:schemeClr val="bg1"/>
                </a:solidFill>
                <a:latin typeface="+mn-lt"/>
              </a:defRPr>
            </a:lvl4pPr>
            <a:lvl5pPr>
              <a:buSzPct val="80000"/>
              <a:buFont typeface="Arial" pitchFamily="34" charset="0"/>
              <a:buChar char="•"/>
              <a:defRPr>
                <a:solidFill>
                  <a:schemeClr val="bg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2"/>
          <p:cNvSpPr>
            <a:spLocks noGrp="1"/>
          </p:cNvSpPr>
          <p:nvPr>
            <p:ph idx="13"/>
          </p:nvPr>
        </p:nvSpPr>
        <p:spPr>
          <a:xfrm>
            <a:off x="18745200" y="1295400"/>
            <a:ext cx="8229600" cy="4419600"/>
          </a:xfrm>
        </p:spPr>
        <p:txBody>
          <a:bodyPr/>
          <a:lstStyle>
            <a:lvl1pPr>
              <a:defRPr>
                <a:latin typeface="+mn-lt"/>
              </a:defRPr>
            </a:lvl1pPr>
            <a:lvl2pPr>
              <a:buSzPct val="90000"/>
              <a:buFont typeface="Arial" pitchFamily="34" charset="0"/>
              <a:buChar char="•"/>
              <a:defRPr>
                <a:solidFill>
                  <a:schemeClr val="bg1">
                    <a:lumMod val="50000"/>
                  </a:schemeClr>
                </a:solidFill>
                <a:latin typeface="+mn-lt"/>
              </a:defRPr>
            </a:lvl2pPr>
            <a:lvl3pPr>
              <a:buSzPct val="80000"/>
              <a:defRPr>
                <a:latin typeface="+mn-lt"/>
              </a:defRPr>
            </a:lvl3pPr>
            <a:lvl4pPr>
              <a:buFont typeface="Arial" pitchFamily="34" charset="0"/>
              <a:buChar char="•"/>
              <a:defRPr>
                <a:solidFill>
                  <a:schemeClr val="bg1">
                    <a:lumMod val="50000"/>
                  </a:schemeClr>
                </a:solidFill>
                <a:latin typeface="+mn-lt"/>
              </a:defRPr>
            </a:lvl4pPr>
            <a:lvl5pPr>
              <a:buSzPct val="80000"/>
              <a:buFont typeface="Arial" pitchFamily="34" charset="0"/>
              <a:buChar cha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6" name="Straight Connector 15"/>
          <p:cNvCxnSpPr/>
          <p:nvPr userDrawn="1"/>
        </p:nvCxnSpPr>
        <p:spPr>
          <a:xfrm>
            <a:off x="9220200" y="5943600"/>
            <a:ext cx="8991600" cy="1588"/>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9144000" y="6031468"/>
            <a:ext cx="9144000" cy="369332"/>
          </a:xfrm>
          <a:prstGeom prst="rect">
            <a:avLst/>
          </a:prstGeom>
          <a:noFill/>
        </p:spPr>
        <p:txBody>
          <a:bodyPr wrap="square" rtlCol="0">
            <a:spAutoFit/>
          </a:bodyPr>
          <a:lstStyle/>
          <a:p>
            <a:pPr algn="ctr"/>
            <a:r>
              <a:rPr lang="en-US" dirty="0" smtClean="0">
                <a:solidFill>
                  <a:schemeClr val="bg1"/>
                </a:solidFill>
                <a:latin typeface="+mn-lt"/>
              </a:rPr>
              <a:t>Shawn Pepple • Construction Management • April 14, 2009</a:t>
            </a:r>
            <a:endParaRPr lang="en-US" dirty="0">
              <a:solidFill>
                <a:schemeClr val="bg1"/>
              </a:solidFill>
              <a:latin typeface="+mn-lt"/>
            </a:endParaRPr>
          </a:p>
        </p:txBody>
      </p:sp>
      <p:cxnSp>
        <p:nvCxnSpPr>
          <p:cNvPr id="19" name="Straight Connector 18"/>
          <p:cNvCxnSpPr/>
          <p:nvPr userDrawn="1"/>
        </p:nvCxnSpPr>
        <p:spPr>
          <a:xfrm>
            <a:off x="9220200" y="990600"/>
            <a:ext cx="8991600" cy="1588"/>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userDrawn="1"/>
        </p:nvSpPr>
        <p:spPr>
          <a:xfrm>
            <a:off x="9144000" y="304800"/>
            <a:ext cx="9144000" cy="707886"/>
          </a:xfrm>
          <a:prstGeom prst="rect">
            <a:avLst/>
          </a:prstGeom>
          <a:noFill/>
        </p:spPr>
        <p:txBody>
          <a:bodyPr wrap="square" rtlCol="0">
            <a:spAutoFit/>
          </a:bodyPr>
          <a:lstStyle/>
          <a:p>
            <a:pPr algn="ctr"/>
            <a:r>
              <a:rPr lang="en-US" sz="4000" dirty="0" smtClean="0">
                <a:solidFill>
                  <a:schemeClr val="bg1"/>
                </a:solidFill>
                <a:latin typeface="+mn-lt"/>
              </a:rPr>
              <a:t>Redland Tech Center</a:t>
            </a:r>
            <a:endParaRPr lang="en-US" sz="4000" dirty="0">
              <a:solidFill>
                <a:schemeClr val="bg1"/>
              </a:solidFill>
              <a:latin typeface="+mn-lt"/>
            </a:endParaRPr>
          </a:p>
        </p:txBody>
      </p:sp>
      <p:cxnSp>
        <p:nvCxnSpPr>
          <p:cNvPr id="37" name="Straight Connector 36"/>
          <p:cNvCxnSpPr/>
          <p:nvPr userDrawn="1"/>
        </p:nvCxnSpPr>
        <p:spPr>
          <a:xfrm rot="5400000" flipH="1" flipV="1">
            <a:off x="5182394" y="3429000"/>
            <a:ext cx="6857206" cy="794"/>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rot="5400000" flipH="1" flipV="1">
            <a:off x="-2743201" y="3429000"/>
            <a:ext cx="6857206" cy="794"/>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rot="5400000" flipH="1" flipV="1">
            <a:off x="15392400" y="3429000"/>
            <a:ext cx="6857206" cy="794"/>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rot="5400000" flipH="1" flipV="1">
            <a:off x="23317994" y="3428206"/>
            <a:ext cx="6857206" cy="794"/>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pic>
        <p:nvPicPr>
          <p:cNvPr id="32" name="Picture 2"/>
          <p:cNvPicPr>
            <a:picLocks noChangeAspect="1" noChangeArrowheads="1"/>
          </p:cNvPicPr>
          <p:nvPr userDrawn="1"/>
        </p:nvPicPr>
        <p:blipFill>
          <a:blip r:embed="rId3"/>
          <a:srcRect l="44499" t="10909" r="4988" b="14545"/>
          <a:stretch>
            <a:fillRect/>
          </a:stretch>
        </p:blipFill>
        <p:spPr bwMode="auto">
          <a:xfrm>
            <a:off x="5105400" y="3124200"/>
            <a:ext cx="3200400" cy="24681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3" name="Content Placeholder 3"/>
          <p:cNvSpPr txBox="1">
            <a:spLocks/>
          </p:cNvSpPr>
          <p:nvPr userDrawn="1"/>
        </p:nvSpPr>
        <p:spPr bwMode="auto">
          <a:xfrm>
            <a:off x="990600" y="1295400"/>
            <a:ext cx="52578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Presentation Outline</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bg1">
                    <a:lumMod val="50000"/>
                  </a:schemeClr>
                </a:solidFill>
                <a:effectLst/>
                <a:uLnTx/>
                <a:uFillTx/>
                <a:latin typeface="+mn-lt"/>
                <a:ea typeface="+mn-ea"/>
                <a:cs typeface="+mn-cs"/>
              </a:rPr>
              <a:t> Project</a:t>
            </a:r>
            <a:r>
              <a:rPr kumimoji="0" lang="en-US" sz="2000" b="0" i="0" u="none" strike="noStrike" kern="1200" cap="none" spc="0" normalizeH="0" noProof="0" dirty="0" smtClean="0">
                <a:ln>
                  <a:noFill/>
                </a:ln>
                <a:solidFill>
                  <a:schemeClr val="bg1">
                    <a:lumMod val="50000"/>
                  </a:schemeClr>
                </a:solidFill>
                <a:effectLst/>
                <a:uLnTx/>
                <a:uFillTx/>
                <a:latin typeface="+mn-lt"/>
                <a:ea typeface="+mn-ea"/>
                <a:cs typeface="+mn-cs"/>
              </a:rPr>
              <a:t> Overview</a:t>
            </a:r>
          </a:p>
          <a:p>
            <a:pPr lvl="0">
              <a:lnSpc>
                <a:spcPts val="3500"/>
              </a:lnSpc>
              <a:spcBef>
                <a:spcPct val="20000"/>
              </a:spcBef>
              <a:buFont typeface="Arial" charset="0"/>
              <a:buChar char="•"/>
            </a:pPr>
            <a:r>
              <a:rPr lang="en-US" sz="2000" noProof="0" dirty="0" smtClean="0">
                <a:solidFill>
                  <a:schemeClr val="bg1"/>
                </a:solidFill>
                <a:latin typeface="+mn-lt"/>
              </a:rPr>
              <a:t> </a:t>
            </a:r>
            <a:r>
              <a:rPr lang="en-US" sz="2000" dirty="0" smtClean="0">
                <a:solidFill>
                  <a:schemeClr val="bg1"/>
                </a:solidFill>
                <a:latin typeface="+mn-lt"/>
              </a:rPr>
              <a:t>Chilled Beam HVAC System (MAE) (Mechanical)</a:t>
            </a:r>
            <a:endParaRPr lang="en-US" sz="2000" noProof="0" dirty="0" smtClean="0">
              <a:solidFill>
                <a:schemeClr val="bg1"/>
              </a:solidFill>
              <a:latin typeface="+mn-lt"/>
            </a:endParaRP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noProof="0" dirty="0" smtClean="0">
                <a:ln>
                  <a:noFill/>
                </a:ln>
                <a:solidFill>
                  <a:schemeClr val="bg1">
                    <a:lumMod val="50000"/>
                  </a:schemeClr>
                </a:solidFill>
                <a:effectLst/>
                <a:uLnTx/>
                <a:uFillTx/>
                <a:latin typeface="+mn-lt"/>
                <a:ea typeface="+mn-ea"/>
                <a:cs typeface="+mn-cs"/>
              </a:rPr>
              <a:t> </a:t>
            </a:r>
            <a:r>
              <a:rPr kumimoji="0" lang="en-US" sz="2000" b="0" i="0" u="none" strike="noStrike" kern="1200" cap="none" spc="0" normalizeH="0" baseline="0" noProof="0" dirty="0" smtClean="0">
                <a:ln>
                  <a:noFill/>
                </a:ln>
                <a:solidFill>
                  <a:schemeClr val="bg1">
                    <a:lumMod val="50000"/>
                  </a:schemeClr>
                </a:solidFill>
                <a:effectLst/>
                <a:uLnTx/>
                <a:uFillTx/>
                <a:latin typeface="+mn-lt"/>
                <a:ea typeface="+mn-ea"/>
                <a:cs typeface="+mn-cs"/>
              </a:rPr>
              <a:t>NEC</a:t>
            </a:r>
            <a:r>
              <a:rPr kumimoji="0" lang="en-US" sz="2000" b="0" i="0" u="none" strike="noStrike" kern="1200" cap="none" spc="0" normalizeH="0" noProof="0" dirty="0" smtClean="0">
                <a:ln>
                  <a:noFill/>
                </a:ln>
                <a:solidFill>
                  <a:schemeClr val="bg1">
                    <a:lumMod val="50000"/>
                  </a:schemeClr>
                </a:solidFill>
                <a:effectLst/>
                <a:uLnTx/>
                <a:uFillTx/>
                <a:latin typeface="+mn-lt"/>
                <a:ea typeface="+mn-ea"/>
                <a:cs typeface="+mn-cs"/>
              </a:rPr>
              <a:t> Wire Sizing (Electrical)</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baseline="0" dirty="0" smtClean="0">
                <a:solidFill>
                  <a:schemeClr val="bg1">
                    <a:lumMod val="50000"/>
                  </a:schemeClr>
                </a:solidFill>
                <a:latin typeface="+mn-lt"/>
              </a:rPr>
              <a:t> Parking</a:t>
            </a:r>
            <a:r>
              <a:rPr lang="en-US" sz="2000" dirty="0" smtClean="0">
                <a:solidFill>
                  <a:schemeClr val="bg1">
                    <a:lumMod val="50000"/>
                  </a:schemeClr>
                </a:solidFill>
                <a:latin typeface="+mn-lt"/>
              </a:rPr>
              <a:t> Garage Sequencing</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bg1">
                    <a:lumMod val="50000"/>
                  </a:schemeClr>
                </a:solidFill>
                <a:effectLst/>
                <a:uLnTx/>
                <a:uFillTx/>
                <a:latin typeface="+mn-lt"/>
                <a:ea typeface="+mn-ea"/>
                <a:cs typeface="+mn-cs"/>
              </a:rPr>
              <a:t> Conclusion and Recommendations</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lumMod val="50000"/>
                  </a:schemeClr>
                </a:solidFill>
                <a:latin typeface="+mn-lt"/>
              </a:rPr>
              <a:t> Questions and Acknowledgements</a:t>
            </a:r>
            <a:endParaRPr kumimoji="0" lang="en-US" sz="2000" b="0" i="0" u="none" strike="noStrike" kern="1200" cap="none" spc="0" normalizeH="0" baseline="0" noProof="0" dirty="0" smtClean="0">
              <a:ln>
                <a:noFill/>
              </a:ln>
              <a:solidFill>
                <a:schemeClr val="bg1">
                  <a:lumMod val="50000"/>
                </a:schemeClr>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C Wire">
    <p:spTree>
      <p:nvGrpSpPr>
        <p:cNvPr id="1" name=""/>
        <p:cNvGrpSpPr/>
        <p:nvPr/>
      </p:nvGrpSpPr>
      <p:grpSpPr>
        <a:xfrm>
          <a:off x="0" y="0"/>
          <a:ext cx="0" cy="0"/>
          <a:chOff x="0" y="0"/>
          <a:chExt cx="0" cy="0"/>
        </a:xfrm>
      </p:grpSpPr>
      <p:sp>
        <p:nvSpPr>
          <p:cNvPr id="14" name="Rectangle 13"/>
          <p:cNvSpPr/>
          <p:nvPr userDrawn="1"/>
        </p:nvSpPr>
        <p:spPr>
          <a:xfrm>
            <a:off x="914400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p:cNvPicPr>
            <a:picLocks noChangeAspect="1" noChangeArrowheads="1"/>
          </p:cNvPicPr>
          <p:nvPr userDrawn="1"/>
        </p:nvPicPr>
        <p:blipFill>
          <a:blip r:embed="rId2">
            <a:lum bright="40000" contrast="-40000"/>
          </a:blip>
          <a:srcRect t="21333" r="935"/>
          <a:stretch>
            <a:fillRect/>
          </a:stretch>
        </p:blipFill>
        <p:spPr bwMode="auto">
          <a:xfrm>
            <a:off x="0" y="1162050"/>
            <a:ext cx="9144000" cy="590550"/>
          </a:xfrm>
          <a:prstGeom prst="rect">
            <a:avLst/>
          </a:prstGeom>
          <a:noFill/>
          <a:ln w="9525">
            <a:noFill/>
            <a:miter lim="800000"/>
            <a:headEnd/>
            <a:tailEnd/>
          </a:ln>
        </p:spPr>
      </p:pic>
      <p:sp>
        <p:nvSpPr>
          <p:cNvPr id="12" name="Title 1"/>
          <p:cNvSpPr txBox="1">
            <a:spLocks/>
          </p:cNvSpPr>
          <p:nvPr userDrawn="1"/>
        </p:nvSpPr>
        <p:spPr>
          <a:xfrm>
            <a:off x="18288000" y="0"/>
            <a:ext cx="9144000" cy="6858000"/>
          </a:xfrm>
          <a:prstGeom prst="rect">
            <a:avLst/>
          </a:prstGeom>
          <a:solidFill>
            <a:schemeClr val="tx2"/>
          </a:solidFill>
        </p:spPr>
        <p:txBody>
          <a:bodyPr anchor="ctr">
            <a:normAutofit/>
          </a:bodyPr>
          <a:lstStyle>
            <a:lvl1pPr algn="l">
              <a:defRPr>
                <a:solidFill>
                  <a:schemeClr val="bg1"/>
                </a:solidFill>
              </a:defRPr>
            </a:lvl1pPr>
          </a:lstStyle>
          <a:p>
            <a:pPr fontAlgn="auto">
              <a:spcAft>
                <a:spcPts val="0"/>
              </a:spcAft>
              <a:defRPr/>
            </a:pPr>
            <a:r>
              <a:rPr lang="en-US" sz="4400" dirty="0" smtClean="0">
                <a:latin typeface="+mj-lt"/>
                <a:ea typeface="+mj-ea"/>
                <a:cs typeface="+mj-cs"/>
              </a:rPr>
              <a:t>   </a:t>
            </a:r>
            <a:endParaRPr lang="en-US" sz="4400" dirty="0" smtClean="0">
              <a:latin typeface="Georgia" pitchFamily="18" charset="0"/>
              <a:ea typeface="+mj-ea"/>
              <a:cs typeface="+mj-cs"/>
            </a:endParaRPr>
          </a:p>
        </p:txBody>
      </p:sp>
      <p:sp>
        <p:nvSpPr>
          <p:cNvPr id="13" name="Title 1"/>
          <p:cNvSpPr txBox="1">
            <a:spLocks/>
          </p:cNvSpPr>
          <p:nvPr userDrawn="1"/>
        </p:nvSpPr>
        <p:spPr>
          <a:xfrm>
            <a:off x="0" y="0"/>
            <a:ext cx="9144000" cy="6858000"/>
          </a:xfrm>
          <a:prstGeom prst="rect">
            <a:avLst/>
          </a:prstGeom>
          <a:solidFill>
            <a:schemeClr val="tx2"/>
          </a:solidFill>
        </p:spPr>
        <p:txBody>
          <a:bodyPr anchor="ctr">
            <a:normAutofit/>
          </a:bodyPr>
          <a:lstStyle>
            <a:lvl1pPr algn="l">
              <a:defRPr>
                <a:solidFill>
                  <a:schemeClr val="bg1"/>
                </a:solidFill>
                <a:latin typeface="Georgia" pitchFamily="18" charset="0"/>
              </a:defRPr>
            </a:lvl1pPr>
          </a:lstStyle>
          <a:p>
            <a:pPr fontAlgn="auto">
              <a:spcAft>
                <a:spcPts val="0"/>
              </a:spcAft>
              <a:defRPr/>
            </a:pPr>
            <a:r>
              <a:rPr lang="en-US" sz="4400" dirty="0" smtClean="0">
                <a:ea typeface="+mj-ea"/>
                <a:cs typeface="+mj-cs"/>
              </a:rPr>
              <a:t>   </a:t>
            </a:r>
            <a:endParaRPr lang="en-US" sz="4400" dirty="0">
              <a:ea typeface="+mj-ea"/>
              <a:cs typeface="+mj-cs"/>
            </a:endParaRPr>
          </a:p>
        </p:txBody>
      </p:sp>
      <p:cxnSp>
        <p:nvCxnSpPr>
          <p:cNvPr id="16" name="Straight Connector 15"/>
          <p:cNvCxnSpPr/>
          <p:nvPr userDrawn="1"/>
        </p:nvCxnSpPr>
        <p:spPr>
          <a:xfrm>
            <a:off x="9220200" y="5943600"/>
            <a:ext cx="8991600" cy="1588"/>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9144000" y="6031468"/>
            <a:ext cx="9144000" cy="369332"/>
          </a:xfrm>
          <a:prstGeom prst="rect">
            <a:avLst/>
          </a:prstGeom>
          <a:noFill/>
        </p:spPr>
        <p:txBody>
          <a:bodyPr wrap="square" rtlCol="0">
            <a:spAutoFit/>
          </a:bodyPr>
          <a:lstStyle/>
          <a:p>
            <a:pPr algn="ctr"/>
            <a:r>
              <a:rPr lang="en-US" dirty="0" smtClean="0">
                <a:solidFill>
                  <a:schemeClr val="bg1"/>
                </a:solidFill>
                <a:latin typeface="+mn-lt"/>
              </a:rPr>
              <a:t>Shawn Pepple • Construction Management • April 14, 2009</a:t>
            </a:r>
            <a:endParaRPr lang="en-US" dirty="0">
              <a:solidFill>
                <a:schemeClr val="bg1"/>
              </a:solidFill>
              <a:latin typeface="+mn-lt"/>
            </a:endParaRPr>
          </a:p>
        </p:txBody>
      </p:sp>
      <p:cxnSp>
        <p:nvCxnSpPr>
          <p:cNvPr id="19" name="Straight Connector 18"/>
          <p:cNvCxnSpPr/>
          <p:nvPr userDrawn="1"/>
        </p:nvCxnSpPr>
        <p:spPr>
          <a:xfrm>
            <a:off x="9220200" y="990600"/>
            <a:ext cx="8991600" cy="1588"/>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userDrawn="1"/>
        </p:nvSpPr>
        <p:spPr>
          <a:xfrm>
            <a:off x="9144000" y="304800"/>
            <a:ext cx="9144000" cy="707886"/>
          </a:xfrm>
          <a:prstGeom prst="rect">
            <a:avLst/>
          </a:prstGeom>
          <a:noFill/>
        </p:spPr>
        <p:txBody>
          <a:bodyPr wrap="square" rtlCol="0">
            <a:spAutoFit/>
          </a:bodyPr>
          <a:lstStyle/>
          <a:p>
            <a:pPr algn="ctr"/>
            <a:r>
              <a:rPr lang="en-US" sz="4000" dirty="0" smtClean="0">
                <a:solidFill>
                  <a:schemeClr val="bg1"/>
                </a:solidFill>
                <a:latin typeface="+mn-lt"/>
              </a:rPr>
              <a:t>Redland Tech Center</a:t>
            </a:r>
            <a:endParaRPr lang="en-US" sz="4000" dirty="0">
              <a:solidFill>
                <a:schemeClr val="bg1"/>
              </a:solidFill>
              <a:latin typeface="+mn-lt"/>
            </a:endParaRPr>
          </a:p>
        </p:txBody>
      </p:sp>
      <p:cxnSp>
        <p:nvCxnSpPr>
          <p:cNvPr id="37" name="Straight Connector 36"/>
          <p:cNvCxnSpPr/>
          <p:nvPr userDrawn="1"/>
        </p:nvCxnSpPr>
        <p:spPr>
          <a:xfrm rot="5400000" flipH="1" flipV="1">
            <a:off x="5182394" y="3429000"/>
            <a:ext cx="6857206" cy="794"/>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rot="5400000" flipH="1" flipV="1">
            <a:off x="-2743201" y="3429000"/>
            <a:ext cx="6857206" cy="794"/>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rot="5400000" flipH="1" flipV="1">
            <a:off x="15392400" y="3429000"/>
            <a:ext cx="6857206" cy="794"/>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rot="5400000" flipH="1" flipV="1">
            <a:off x="23317994" y="3428206"/>
            <a:ext cx="6857206" cy="794"/>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pic>
        <p:nvPicPr>
          <p:cNvPr id="32" name="Picture 2"/>
          <p:cNvPicPr>
            <a:picLocks noChangeAspect="1" noChangeArrowheads="1"/>
          </p:cNvPicPr>
          <p:nvPr userDrawn="1"/>
        </p:nvPicPr>
        <p:blipFill>
          <a:blip r:embed="rId3"/>
          <a:srcRect l="44499" t="10909" r="4988" b="14545"/>
          <a:stretch>
            <a:fillRect/>
          </a:stretch>
        </p:blipFill>
        <p:spPr bwMode="auto">
          <a:xfrm>
            <a:off x="5105400" y="3124200"/>
            <a:ext cx="3200400" cy="24681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3" name="Content Placeholder 3"/>
          <p:cNvSpPr txBox="1">
            <a:spLocks/>
          </p:cNvSpPr>
          <p:nvPr userDrawn="1"/>
        </p:nvSpPr>
        <p:spPr bwMode="auto">
          <a:xfrm>
            <a:off x="990600" y="1295400"/>
            <a:ext cx="52578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Presentation Outline</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bg1">
                    <a:lumMod val="50000"/>
                  </a:schemeClr>
                </a:solidFill>
                <a:effectLst/>
                <a:uLnTx/>
                <a:uFillTx/>
                <a:latin typeface="+mn-lt"/>
                <a:ea typeface="+mn-ea"/>
                <a:cs typeface="+mn-cs"/>
              </a:rPr>
              <a:t> Project</a:t>
            </a:r>
            <a:r>
              <a:rPr kumimoji="0" lang="en-US" sz="2000" b="0" i="0" u="none" strike="noStrike" kern="1200" cap="none" spc="0" normalizeH="0" noProof="0" dirty="0" smtClean="0">
                <a:ln>
                  <a:noFill/>
                </a:ln>
                <a:solidFill>
                  <a:schemeClr val="bg1">
                    <a:lumMod val="50000"/>
                  </a:schemeClr>
                </a:solidFill>
                <a:effectLst/>
                <a:uLnTx/>
                <a:uFillTx/>
                <a:latin typeface="+mn-lt"/>
                <a:ea typeface="+mn-ea"/>
                <a:cs typeface="+mn-cs"/>
              </a:rPr>
              <a:t> Overview</a:t>
            </a:r>
          </a:p>
          <a:p>
            <a:pPr lvl="0">
              <a:lnSpc>
                <a:spcPts val="3500"/>
              </a:lnSpc>
              <a:spcBef>
                <a:spcPct val="20000"/>
              </a:spcBef>
              <a:buFont typeface="Arial" charset="0"/>
              <a:buChar char="•"/>
            </a:pPr>
            <a:r>
              <a:rPr lang="en-US" sz="2000" noProof="0" dirty="0" smtClean="0">
                <a:solidFill>
                  <a:schemeClr val="bg1">
                    <a:lumMod val="50000"/>
                  </a:schemeClr>
                </a:solidFill>
                <a:latin typeface="+mn-lt"/>
              </a:rPr>
              <a:t> </a:t>
            </a:r>
            <a:r>
              <a:rPr lang="en-US" sz="2000" dirty="0" smtClean="0">
                <a:solidFill>
                  <a:schemeClr val="bg1">
                    <a:lumMod val="50000"/>
                  </a:schemeClr>
                </a:solidFill>
                <a:latin typeface="+mn-lt"/>
              </a:rPr>
              <a:t>Chilled Beam HVAC System (MAE) (Mechanical)</a:t>
            </a:r>
            <a:endParaRPr lang="en-US" sz="2000" noProof="0" dirty="0" smtClean="0">
              <a:solidFill>
                <a:schemeClr val="bg1">
                  <a:lumMod val="50000"/>
                </a:schemeClr>
              </a:solidFill>
              <a:latin typeface="+mn-lt"/>
            </a:endParaRP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NEC</a:t>
            </a:r>
            <a:r>
              <a:rPr kumimoji="0" lang="en-US" sz="2000" b="0" i="0" u="none" strike="noStrike" kern="1200" cap="none" spc="0" normalizeH="0" noProof="0" dirty="0" smtClean="0">
                <a:ln>
                  <a:noFill/>
                </a:ln>
                <a:solidFill>
                  <a:schemeClr val="bg1"/>
                </a:solidFill>
                <a:effectLst/>
                <a:uLnTx/>
                <a:uFillTx/>
                <a:latin typeface="+mn-lt"/>
                <a:ea typeface="+mn-ea"/>
                <a:cs typeface="+mn-cs"/>
              </a:rPr>
              <a:t> Wire Sizing (Electrical)</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baseline="0" dirty="0" smtClean="0">
                <a:solidFill>
                  <a:schemeClr val="bg1">
                    <a:lumMod val="50000"/>
                  </a:schemeClr>
                </a:solidFill>
                <a:latin typeface="+mn-lt"/>
              </a:rPr>
              <a:t> Parking</a:t>
            </a:r>
            <a:r>
              <a:rPr lang="en-US" sz="2000" dirty="0" smtClean="0">
                <a:solidFill>
                  <a:schemeClr val="bg1">
                    <a:lumMod val="50000"/>
                  </a:schemeClr>
                </a:solidFill>
                <a:latin typeface="+mn-lt"/>
              </a:rPr>
              <a:t> Garage Sequencing</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bg1">
                    <a:lumMod val="50000"/>
                  </a:schemeClr>
                </a:solidFill>
                <a:effectLst/>
                <a:uLnTx/>
                <a:uFillTx/>
                <a:latin typeface="+mn-lt"/>
                <a:ea typeface="+mn-ea"/>
                <a:cs typeface="+mn-cs"/>
              </a:rPr>
              <a:t> Conclusion and Recommendations</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lumMod val="50000"/>
                  </a:schemeClr>
                </a:solidFill>
                <a:latin typeface="+mn-lt"/>
              </a:rPr>
              <a:t> Questions and Acknowledgements</a:t>
            </a:r>
            <a:endParaRPr kumimoji="0" lang="en-US" sz="2000" b="0" i="0" u="none" strike="noStrike" kern="1200" cap="none" spc="0" normalizeH="0" baseline="0" noProof="0" dirty="0" smtClean="0">
              <a:ln>
                <a:noFill/>
              </a:ln>
              <a:solidFill>
                <a:schemeClr val="bg1">
                  <a:lumMod val="50000"/>
                </a:schemeClr>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rking Garage">
    <p:spTree>
      <p:nvGrpSpPr>
        <p:cNvPr id="1" name=""/>
        <p:cNvGrpSpPr/>
        <p:nvPr/>
      </p:nvGrpSpPr>
      <p:grpSpPr>
        <a:xfrm>
          <a:off x="0" y="0"/>
          <a:ext cx="0" cy="0"/>
          <a:chOff x="0" y="0"/>
          <a:chExt cx="0" cy="0"/>
        </a:xfrm>
      </p:grpSpPr>
      <p:sp>
        <p:nvSpPr>
          <p:cNvPr id="14" name="Rectangle 13"/>
          <p:cNvSpPr/>
          <p:nvPr userDrawn="1"/>
        </p:nvSpPr>
        <p:spPr>
          <a:xfrm>
            <a:off x="914400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p:cNvPicPr>
            <a:picLocks noChangeAspect="1" noChangeArrowheads="1"/>
          </p:cNvPicPr>
          <p:nvPr userDrawn="1"/>
        </p:nvPicPr>
        <p:blipFill>
          <a:blip r:embed="rId2">
            <a:lum bright="40000" contrast="-40000"/>
          </a:blip>
          <a:srcRect t="21333" r="935"/>
          <a:stretch>
            <a:fillRect/>
          </a:stretch>
        </p:blipFill>
        <p:spPr bwMode="auto">
          <a:xfrm>
            <a:off x="0" y="1162050"/>
            <a:ext cx="9144000" cy="590550"/>
          </a:xfrm>
          <a:prstGeom prst="rect">
            <a:avLst/>
          </a:prstGeom>
          <a:noFill/>
          <a:ln w="9525">
            <a:noFill/>
            <a:miter lim="800000"/>
            <a:headEnd/>
            <a:tailEnd/>
          </a:ln>
        </p:spPr>
      </p:pic>
      <p:sp>
        <p:nvSpPr>
          <p:cNvPr id="12" name="Title 1"/>
          <p:cNvSpPr txBox="1">
            <a:spLocks/>
          </p:cNvSpPr>
          <p:nvPr userDrawn="1"/>
        </p:nvSpPr>
        <p:spPr>
          <a:xfrm>
            <a:off x="18288000" y="0"/>
            <a:ext cx="9144000" cy="6858000"/>
          </a:xfrm>
          <a:prstGeom prst="rect">
            <a:avLst/>
          </a:prstGeom>
          <a:solidFill>
            <a:schemeClr val="tx2"/>
          </a:solidFill>
        </p:spPr>
        <p:txBody>
          <a:bodyPr anchor="ctr">
            <a:normAutofit/>
          </a:bodyPr>
          <a:lstStyle>
            <a:lvl1pPr algn="l">
              <a:defRPr>
                <a:solidFill>
                  <a:schemeClr val="bg1"/>
                </a:solidFill>
              </a:defRPr>
            </a:lvl1pPr>
          </a:lstStyle>
          <a:p>
            <a:pPr fontAlgn="auto">
              <a:spcAft>
                <a:spcPts val="0"/>
              </a:spcAft>
              <a:defRPr/>
            </a:pPr>
            <a:r>
              <a:rPr lang="en-US" sz="4400" dirty="0" smtClean="0">
                <a:latin typeface="+mj-lt"/>
                <a:ea typeface="+mj-ea"/>
                <a:cs typeface="+mj-cs"/>
              </a:rPr>
              <a:t>   </a:t>
            </a:r>
            <a:endParaRPr lang="en-US" sz="4400" dirty="0" smtClean="0">
              <a:latin typeface="Georgia" pitchFamily="18" charset="0"/>
              <a:ea typeface="+mj-ea"/>
              <a:cs typeface="+mj-cs"/>
            </a:endParaRPr>
          </a:p>
        </p:txBody>
      </p:sp>
      <p:sp>
        <p:nvSpPr>
          <p:cNvPr id="13" name="Title 1"/>
          <p:cNvSpPr txBox="1">
            <a:spLocks/>
          </p:cNvSpPr>
          <p:nvPr userDrawn="1"/>
        </p:nvSpPr>
        <p:spPr>
          <a:xfrm>
            <a:off x="0" y="0"/>
            <a:ext cx="9144000" cy="6858000"/>
          </a:xfrm>
          <a:prstGeom prst="rect">
            <a:avLst/>
          </a:prstGeom>
          <a:solidFill>
            <a:schemeClr val="tx2"/>
          </a:solidFill>
        </p:spPr>
        <p:txBody>
          <a:bodyPr anchor="ctr">
            <a:normAutofit/>
          </a:bodyPr>
          <a:lstStyle>
            <a:lvl1pPr algn="l">
              <a:defRPr>
                <a:solidFill>
                  <a:schemeClr val="bg1"/>
                </a:solidFill>
                <a:latin typeface="Georgia" pitchFamily="18" charset="0"/>
              </a:defRPr>
            </a:lvl1pPr>
          </a:lstStyle>
          <a:p>
            <a:pPr fontAlgn="auto">
              <a:spcAft>
                <a:spcPts val="0"/>
              </a:spcAft>
              <a:defRPr/>
            </a:pPr>
            <a:r>
              <a:rPr lang="en-US" sz="4400" dirty="0" smtClean="0">
                <a:ea typeface="+mj-ea"/>
                <a:cs typeface="+mj-cs"/>
              </a:rPr>
              <a:t>   </a:t>
            </a:r>
            <a:endParaRPr lang="en-US" sz="4400" dirty="0">
              <a:ea typeface="+mj-ea"/>
              <a:cs typeface="+mj-cs"/>
            </a:endParaRPr>
          </a:p>
        </p:txBody>
      </p:sp>
      <p:sp>
        <p:nvSpPr>
          <p:cNvPr id="21" name="Content Placeholder 2"/>
          <p:cNvSpPr>
            <a:spLocks noGrp="1"/>
          </p:cNvSpPr>
          <p:nvPr>
            <p:ph idx="12"/>
          </p:nvPr>
        </p:nvSpPr>
        <p:spPr>
          <a:xfrm>
            <a:off x="9525000" y="1295400"/>
            <a:ext cx="8229600" cy="4419600"/>
          </a:xfrm>
        </p:spPr>
        <p:txBody>
          <a:bodyPr/>
          <a:lstStyle>
            <a:lvl1pPr>
              <a:defRPr>
                <a:solidFill>
                  <a:schemeClr val="bg1"/>
                </a:solidFill>
                <a:latin typeface="+mn-lt"/>
              </a:defRPr>
            </a:lvl1pPr>
            <a:lvl2pPr>
              <a:buSzPct val="90000"/>
              <a:buFont typeface="Arial" pitchFamily="34" charset="0"/>
              <a:buChar char="•"/>
              <a:defRPr>
                <a:solidFill>
                  <a:schemeClr val="bg1"/>
                </a:solidFill>
                <a:latin typeface="+mn-lt"/>
              </a:defRPr>
            </a:lvl2pPr>
            <a:lvl3pPr>
              <a:buSzPct val="80000"/>
              <a:defRPr>
                <a:solidFill>
                  <a:schemeClr val="bg1"/>
                </a:solidFill>
                <a:latin typeface="+mn-lt"/>
              </a:defRPr>
            </a:lvl3pPr>
            <a:lvl4pPr>
              <a:buFont typeface="Arial" pitchFamily="34" charset="0"/>
              <a:buChar char="•"/>
              <a:defRPr>
                <a:solidFill>
                  <a:schemeClr val="bg1"/>
                </a:solidFill>
                <a:latin typeface="+mn-lt"/>
              </a:defRPr>
            </a:lvl4pPr>
            <a:lvl5pPr>
              <a:buSzPct val="80000"/>
              <a:buFont typeface="Arial" pitchFamily="34" charset="0"/>
              <a:buChar char="•"/>
              <a:defRPr>
                <a:solidFill>
                  <a:schemeClr val="bg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2"/>
          <p:cNvSpPr>
            <a:spLocks noGrp="1"/>
          </p:cNvSpPr>
          <p:nvPr>
            <p:ph idx="13"/>
          </p:nvPr>
        </p:nvSpPr>
        <p:spPr>
          <a:xfrm>
            <a:off x="18745200" y="1295400"/>
            <a:ext cx="8229600" cy="4419600"/>
          </a:xfrm>
        </p:spPr>
        <p:txBody>
          <a:bodyPr/>
          <a:lstStyle>
            <a:lvl1pPr>
              <a:defRPr>
                <a:latin typeface="+mn-lt"/>
              </a:defRPr>
            </a:lvl1pPr>
            <a:lvl2pPr>
              <a:buSzPct val="90000"/>
              <a:buFont typeface="Arial" pitchFamily="34" charset="0"/>
              <a:buChar char="•"/>
              <a:defRPr>
                <a:solidFill>
                  <a:schemeClr val="bg1">
                    <a:lumMod val="50000"/>
                  </a:schemeClr>
                </a:solidFill>
                <a:latin typeface="+mn-lt"/>
              </a:defRPr>
            </a:lvl2pPr>
            <a:lvl3pPr>
              <a:buSzPct val="80000"/>
              <a:defRPr>
                <a:latin typeface="+mn-lt"/>
              </a:defRPr>
            </a:lvl3pPr>
            <a:lvl4pPr>
              <a:buFont typeface="Arial" pitchFamily="34" charset="0"/>
              <a:buChar char="•"/>
              <a:defRPr>
                <a:solidFill>
                  <a:schemeClr val="bg1">
                    <a:lumMod val="50000"/>
                  </a:schemeClr>
                </a:solidFill>
                <a:latin typeface="+mn-lt"/>
              </a:defRPr>
            </a:lvl4pPr>
            <a:lvl5pPr>
              <a:buSzPct val="80000"/>
              <a:buFont typeface="Arial" pitchFamily="34" charset="0"/>
              <a:buChar cha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6" name="Straight Connector 15"/>
          <p:cNvCxnSpPr/>
          <p:nvPr userDrawn="1"/>
        </p:nvCxnSpPr>
        <p:spPr>
          <a:xfrm>
            <a:off x="9220200" y="5943600"/>
            <a:ext cx="8991600" cy="1588"/>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9144000" y="6031468"/>
            <a:ext cx="9144000" cy="369332"/>
          </a:xfrm>
          <a:prstGeom prst="rect">
            <a:avLst/>
          </a:prstGeom>
          <a:noFill/>
        </p:spPr>
        <p:txBody>
          <a:bodyPr wrap="square" rtlCol="0">
            <a:spAutoFit/>
          </a:bodyPr>
          <a:lstStyle/>
          <a:p>
            <a:pPr algn="ctr"/>
            <a:r>
              <a:rPr lang="en-US" dirty="0" smtClean="0">
                <a:solidFill>
                  <a:schemeClr val="bg1"/>
                </a:solidFill>
                <a:latin typeface="+mn-lt"/>
              </a:rPr>
              <a:t>Shawn Pepple • Construction Management • April 14, 2009</a:t>
            </a:r>
            <a:endParaRPr lang="en-US" dirty="0">
              <a:solidFill>
                <a:schemeClr val="bg1"/>
              </a:solidFill>
              <a:latin typeface="+mn-lt"/>
            </a:endParaRPr>
          </a:p>
        </p:txBody>
      </p:sp>
      <p:cxnSp>
        <p:nvCxnSpPr>
          <p:cNvPr id="19" name="Straight Connector 18"/>
          <p:cNvCxnSpPr/>
          <p:nvPr userDrawn="1"/>
        </p:nvCxnSpPr>
        <p:spPr>
          <a:xfrm>
            <a:off x="9220200" y="990600"/>
            <a:ext cx="8991600" cy="1588"/>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userDrawn="1"/>
        </p:nvSpPr>
        <p:spPr>
          <a:xfrm>
            <a:off x="9144000" y="304800"/>
            <a:ext cx="9144000" cy="707886"/>
          </a:xfrm>
          <a:prstGeom prst="rect">
            <a:avLst/>
          </a:prstGeom>
          <a:noFill/>
        </p:spPr>
        <p:txBody>
          <a:bodyPr wrap="square" rtlCol="0">
            <a:spAutoFit/>
          </a:bodyPr>
          <a:lstStyle/>
          <a:p>
            <a:pPr algn="ctr"/>
            <a:r>
              <a:rPr lang="en-US" sz="4000" dirty="0" smtClean="0">
                <a:solidFill>
                  <a:schemeClr val="bg1"/>
                </a:solidFill>
                <a:latin typeface="+mn-lt"/>
              </a:rPr>
              <a:t>Redland Tech Center</a:t>
            </a:r>
            <a:endParaRPr lang="en-US" sz="4000" dirty="0">
              <a:solidFill>
                <a:schemeClr val="bg1"/>
              </a:solidFill>
              <a:latin typeface="+mn-lt"/>
            </a:endParaRPr>
          </a:p>
        </p:txBody>
      </p:sp>
      <p:cxnSp>
        <p:nvCxnSpPr>
          <p:cNvPr id="37" name="Straight Connector 36"/>
          <p:cNvCxnSpPr/>
          <p:nvPr userDrawn="1"/>
        </p:nvCxnSpPr>
        <p:spPr>
          <a:xfrm rot="5400000" flipH="1" flipV="1">
            <a:off x="5182394" y="3429000"/>
            <a:ext cx="6857206" cy="794"/>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rot="5400000" flipH="1" flipV="1">
            <a:off x="-2743201" y="3429000"/>
            <a:ext cx="6857206" cy="794"/>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rot="5400000" flipH="1" flipV="1">
            <a:off x="15392400" y="3429000"/>
            <a:ext cx="6857206" cy="794"/>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rot="5400000" flipH="1" flipV="1">
            <a:off x="23317994" y="3428206"/>
            <a:ext cx="6857206" cy="794"/>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pic>
        <p:nvPicPr>
          <p:cNvPr id="32" name="Picture 2"/>
          <p:cNvPicPr>
            <a:picLocks noChangeAspect="1" noChangeArrowheads="1"/>
          </p:cNvPicPr>
          <p:nvPr userDrawn="1"/>
        </p:nvPicPr>
        <p:blipFill>
          <a:blip r:embed="rId3"/>
          <a:srcRect l="44499" t="10909" r="4988" b="14545"/>
          <a:stretch>
            <a:fillRect/>
          </a:stretch>
        </p:blipFill>
        <p:spPr bwMode="auto">
          <a:xfrm>
            <a:off x="5105400" y="3124200"/>
            <a:ext cx="3200400" cy="24681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3" name="Content Placeholder 3"/>
          <p:cNvSpPr txBox="1">
            <a:spLocks/>
          </p:cNvSpPr>
          <p:nvPr userDrawn="1"/>
        </p:nvSpPr>
        <p:spPr bwMode="auto">
          <a:xfrm>
            <a:off x="990600" y="1295400"/>
            <a:ext cx="52578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Presentation Outline</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bg1">
                    <a:lumMod val="50000"/>
                  </a:schemeClr>
                </a:solidFill>
                <a:effectLst/>
                <a:uLnTx/>
                <a:uFillTx/>
                <a:latin typeface="+mn-lt"/>
                <a:ea typeface="+mn-ea"/>
                <a:cs typeface="+mn-cs"/>
              </a:rPr>
              <a:t> Project</a:t>
            </a:r>
            <a:r>
              <a:rPr kumimoji="0" lang="en-US" sz="2000" b="0" i="0" u="none" strike="noStrike" kern="1200" cap="none" spc="0" normalizeH="0" noProof="0" dirty="0" smtClean="0">
                <a:ln>
                  <a:noFill/>
                </a:ln>
                <a:solidFill>
                  <a:schemeClr val="bg1">
                    <a:lumMod val="50000"/>
                  </a:schemeClr>
                </a:solidFill>
                <a:effectLst/>
                <a:uLnTx/>
                <a:uFillTx/>
                <a:latin typeface="+mn-lt"/>
                <a:ea typeface="+mn-ea"/>
                <a:cs typeface="+mn-cs"/>
              </a:rPr>
              <a:t> Overview</a:t>
            </a:r>
          </a:p>
          <a:p>
            <a:pPr lvl="0">
              <a:lnSpc>
                <a:spcPts val="3500"/>
              </a:lnSpc>
              <a:spcBef>
                <a:spcPct val="20000"/>
              </a:spcBef>
              <a:buFont typeface="Arial" charset="0"/>
              <a:buChar char="•"/>
            </a:pPr>
            <a:r>
              <a:rPr lang="en-US" sz="2000" noProof="0" dirty="0" smtClean="0">
                <a:solidFill>
                  <a:schemeClr val="bg1">
                    <a:lumMod val="50000"/>
                  </a:schemeClr>
                </a:solidFill>
                <a:latin typeface="+mn-lt"/>
              </a:rPr>
              <a:t> </a:t>
            </a:r>
            <a:r>
              <a:rPr lang="en-US" sz="2000" dirty="0" smtClean="0">
                <a:solidFill>
                  <a:schemeClr val="bg1">
                    <a:lumMod val="50000"/>
                  </a:schemeClr>
                </a:solidFill>
                <a:latin typeface="+mn-lt"/>
              </a:rPr>
              <a:t>Chilled Beam HVAC System (MAE) (Mechanical)</a:t>
            </a:r>
            <a:endParaRPr lang="en-US" sz="2000" noProof="0" dirty="0" smtClean="0">
              <a:solidFill>
                <a:schemeClr val="bg1">
                  <a:lumMod val="50000"/>
                </a:schemeClr>
              </a:solidFill>
              <a:latin typeface="+mn-lt"/>
            </a:endParaRP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noProof="0" dirty="0" smtClean="0">
                <a:ln>
                  <a:noFill/>
                </a:ln>
                <a:solidFill>
                  <a:schemeClr val="bg1">
                    <a:lumMod val="50000"/>
                  </a:schemeClr>
                </a:solidFill>
                <a:effectLst/>
                <a:uLnTx/>
                <a:uFillTx/>
                <a:latin typeface="+mn-lt"/>
                <a:ea typeface="+mn-ea"/>
                <a:cs typeface="+mn-cs"/>
              </a:rPr>
              <a:t> </a:t>
            </a:r>
            <a:r>
              <a:rPr kumimoji="0" lang="en-US" sz="2000" b="0" i="0" u="none" strike="noStrike" kern="1200" cap="none" spc="0" normalizeH="0" baseline="0" noProof="0" dirty="0" smtClean="0">
                <a:ln>
                  <a:noFill/>
                </a:ln>
                <a:solidFill>
                  <a:schemeClr val="bg1">
                    <a:lumMod val="50000"/>
                  </a:schemeClr>
                </a:solidFill>
                <a:effectLst/>
                <a:uLnTx/>
                <a:uFillTx/>
                <a:latin typeface="+mn-lt"/>
                <a:ea typeface="+mn-ea"/>
                <a:cs typeface="+mn-cs"/>
              </a:rPr>
              <a:t>NEC</a:t>
            </a:r>
            <a:r>
              <a:rPr kumimoji="0" lang="en-US" sz="2000" b="0" i="0" u="none" strike="noStrike" kern="1200" cap="none" spc="0" normalizeH="0" noProof="0" dirty="0" smtClean="0">
                <a:ln>
                  <a:noFill/>
                </a:ln>
                <a:solidFill>
                  <a:schemeClr val="bg1">
                    <a:lumMod val="50000"/>
                  </a:schemeClr>
                </a:solidFill>
                <a:effectLst/>
                <a:uLnTx/>
                <a:uFillTx/>
                <a:latin typeface="+mn-lt"/>
                <a:ea typeface="+mn-ea"/>
                <a:cs typeface="+mn-cs"/>
              </a:rPr>
              <a:t> Wire Sizing (Electrical)</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baseline="0" dirty="0" smtClean="0">
                <a:solidFill>
                  <a:schemeClr val="bg1"/>
                </a:solidFill>
                <a:latin typeface="+mn-lt"/>
              </a:rPr>
              <a:t> Parking</a:t>
            </a:r>
            <a:r>
              <a:rPr lang="en-US" sz="2000" dirty="0" smtClean="0">
                <a:solidFill>
                  <a:schemeClr val="bg1"/>
                </a:solidFill>
                <a:latin typeface="+mn-lt"/>
              </a:rPr>
              <a:t> Garage Sequencing</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bg1">
                    <a:lumMod val="50000"/>
                  </a:schemeClr>
                </a:solidFill>
                <a:effectLst/>
                <a:uLnTx/>
                <a:uFillTx/>
                <a:latin typeface="+mn-lt"/>
                <a:ea typeface="+mn-ea"/>
                <a:cs typeface="+mn-cs"/>
              </a:rPr>
              <a:t> Conclusion and Recommendations</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lumMod val="50000"/>
                  </a:schemeClr>
                </a:solidFill>
                <a:latin typeface="+mn-lt"/>
              </a:rPr>
              <a:t> Questions and Acknowledgements</a:t>
            </a:r>
            <a:endParaRPr kumimoji="0" lang="en-US" sz="2000" b="0" i="0" u="none" strike="noStrike" kern="1200" cap="none" spc="0" normalizeH="0" baseline="0" noProof="0" dirty="0" smtClean="0">
              <a:ln>
                <a:noFill/>
              </a:ln>
              <a:solidFill>
                <a:schemeClr val="bg1">
                  <a:lumMod val="50000"/>
                </a:schemeClr>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clusionis">
    <p:spTree>
      <p:nvGrpSpPr>
        <p:cNvPr id="1" name=""/>
        <p:cNvGrpSpPr/>
        <p:nvPr/>
      </p:nvGrpSpPr>
      <p:grpSpPr>
        <a:xfrm>
          <a:off x="0" y="0"/>
          <a:ext cx="0" cy="0"/>
          <a:chOff x="0" y="0"/>
          <a:chExt cx="0" cy="0"/>
        </a:xfrm>
      </p:grpSpPr>
      <p:sp>
        <p:nvSpPr>
          <p:cNvPr id="14" name="Rectangle 13"/>
          <p:cNvSpPr/>
          <p:nvPr userDrawn="1"/>
        </p:nvSpPr>
        <p:spPr>
          <a:xfrm>
            <a:off x="914400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p:cNvPicPr>
            <a:picLocks noChangeAspect="1" noChangeArrowheads="1"/>
          </p:cNvPicPr>
          <p:nvPr userDrawn="1"/>
        </p:nvPicPr>
        <p:blipFill>
          <a:blip r:embed="rId2">
            <a:lum bright="40000" contrast="-40000"/>
          </a:blip>
          <a:srcRect t="21333" r="935"/>
          <a:stretch>
            <a:fillRect/>
          </a:stretch>
        </p:blipFill>
        <p:spPr bwMode="auto">
          <a:xfrm>
            <a:off x="0" y="1162050"/>
            <a:ext cx="9144000" cy="590550"/>
          </a:xfrm>
          <a:prstGeom prst="rect">
            <a:avLst/>
          </a:prstGeom>
          <a:noFill/>
          <a:ln w="9525">
            <a:noFill/>
            <a:miter lim="800000"/>
            <a:headEnd/>
            <a:tailEnd/>
          </a:ln>
        </p:spPr>
      </p:pic>
      <p:sp>
        <p:nvSpPr>
          <p:cNvPr id="12" name="Title 1"/>
          <p:cNvSpPr txBox="1">
            <a:spLocks/>
          </p:cNvSpPr>
          <p:nvPr userDrawn="1"/>
        </p:nvSpPr>
        <p:spPr>
          <a:xfrm>
            <a:off x="18288000" y="0"/>
            <a:ext cx="9144000" cy="6858000"/>
          </a:xfrm>
          <a:prstGeom prst="rect">
            <a:avLst/>
          </a:prstGeom>
          <a:solidFill>
            <a:schemeClr val="tx2"/>
          </a:solidFill>
        </p:spPr>
        <p:txBody>
          <a:bodyPr anchor="ctr">
            <a:normAutofit/>
          </a:bodyPr>
          <a:lstStyle>
            <a:lvl1pPr algn="l">
              <a:defRPr>
                <a:solidFill>
                  <a:schemeClr val="bg1"/>
                </a:solidFill>
              </a:defRPr>
            </a:lvl1pPr>
          </a:lstStyle>
          <a:p>
            <a:pPr fontAlgn="auto">
              <a:spcAft>
                <a:spcPts val="0"/>
              </a:spcAft>
              <a:defRPr/>
            </a:pPr>
            <a:r>
              <a:rPr lang="en-US" sz="4400" dirty="0" smtClean="0">
                <a:latin typeface="+mj-lt"/>
                <a:ea typeface="+mj-ea"/>
                <a:cs typeface="+mj-cs"/>
              </a:rPr>
              <a:t>   </a:t>
            </a:r>
            <a:endParaRPr lang="en-US" sz="4400" dirty="0" smtClean="0">
              <a:latin typeface="Georgia" pitchFamily="18" charset="0"/>
              <a:ea typeface="+mj-ea"/>
              <a:cs typeface="+mj-cs"/>
            </a:endParaRPr>
          </a:p>
        </p:txBody>
      </p:sp>
      <p:sp>
        <p:nvSpPr>
          <p:cNvPr id="13" name="Title 1"/>
          <p:cNvSpPr txBox="1">
            <a:spLocks/>
          </p:cNvSpPr>
          <p:nvPr userDrawn="1"/>
        </p:nvSpPr>
        <p:spPr>
          <a:xfrm>
            <a:off x="0" y="0"/>
            <a:ext cx="9144000" cy="6858000"/>
          </a:xfrm>
          <a:prstGeom prst="rect">
            <a:avLst/>
          </a:prstGeom>
          <a:solidFill>
            <a:schemeClr val="tx2"/>
          </a:solidFill>
        </p:spPr>
        <p:txBody>
          <a:bodyPr anchor="ctr">
            <a:normAutofit/>
          </a:bodyPr>
          <a:lstStyle>
            <a:lvl1pPr algn="l">
              <a:defRPr>
                <a:solidFill>
                  <a:schemeClr val="bg1"/>
                </a:solidFill>
                <a:latin typeface="Georgia" pitchFamily="18" charset="0"/>
              </a:defRPr>
            </a:lvl1pPr>
          </a:lstStyle>
          <a:p>
            <a:pPr fontAlgn="auto">
              <a:spcAft>
                <a:spcPts val="0"/>
              </a:spcAft>
              <a:defRPr/>
            </a:pPr>
            <a:r>
              <a:rPr lang="en-US" sz="4400" dirty="0" smtClean="0">
                <a:ea typeface="+mj-ea"/>
                <a:cs typeface="+mj-cs"/>
              </a:rPr>
              <a:t>   </a:t>
            </a:r>
            <a:endParaRPr lang="en-US" sz="4400" dirty="0">
              <a:ea typeface="+mj-ea"/>
              <a:cs typeface="+mj-cs"/>
            </a:endParaRPr>
          </a:p>
        </p:txBody>
      </p:sp>
      <p:sp>
        <p:nvSpPr>
          <p:cNvPr id="21" name="Content Placeholder 2"/>
          <p:cNvSpPr>
            <a:spLocks noGrp="1"/>
          </p:cNvSpPr>
          <p:nvPr>
            <p:ph idx="12"/>
          </p:nvPr>
        </p:nvSpPr>
        <p:spPr>
          <a:xfrm>
            <a:off x="9525000" y="1295400"/>
            <a:ext cx="8229600" cy="4419600"/>
          </a:xfrm>
        </p:spPr>
        <p:txBody>
          <a:bodyPr/>
          <a:lstStyle>
            <a:lvl1pPr>
              <a:defRPr>
                <a:solidFill>
                  <a:schemeClr val="bg1"/>
                </a:solidFill>
                <a:latin typeface="+mn-lt"/>
              </a:defRPr>
            </a:lvl1pPr>
            <a:lvl2pPr>
              <a:buSzPct val="90000"/>
              <a:buFont typeface="Arial" pitchFamily="34" charset="0"/>
              <a:buChar char="•"/>
              <a:defRPr>
                <a:solidFill>
                  <a:schemeClr val="bg1"/>
                </a:solidFill>
                <a:latin typeface="+mn-lt"/>
              </a:defRPr>
            </a:lvl2pPr>
            <a:lvl3pPr>
              <a:buSzPct val="80000"/>
              <a:defRPr>
                <a:solidFill>
                  <a:schemeClr val="bg1"/>
                </a:solidFill>
                <a:latin typeface="+mn-lt"/>
              </a:defRPr>
            </a:lvl3pPr>
            <a:lvl4pPr>
              <a:buFont typeface="Arial" pitchFamily="34" charset="0"/>
              <a:buChar char="•"/>
              <a:defRPr>
                <a:solidFill>
                  <a:schemeClr val="bg1"/>
                </a:solidFill>
                <a:latin typeface="+mn-lt"/>
              </a:defRPr>
            </a:lvl4pPr>
            <a:lvl5pPr>
              <a:buSzPct val="80000"/>
              <a:buFont typeface="Arial" pitchFamily="34" charset="0"/>
              <a:buChar char="•"/>
              <a:defRPr>
                <a:solidFill>
                  <a:schemeClr val="bg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2"/>
          <p:cNvSpPr>
            <a:spLocks noGrp="1"/>
          </p:cNvSpPr>
          <p:nvPr>
            <p:ph idx="13"/>
          </p:nvPr>
        </p:nvSpPr>
        <p:spPr>
          <a:xfrm>
            <a:off x="18745200" y="1295400"/>
            <a:ext cx="8229600" cy="4419600"/>
          </a:xfrm>
        </p:spPr>
        <p:txBody>
          <a:bodyPr/>
          <a:lstStyle>
            <a:lvl1pPr>
              <a:defRPr>
                <a:latin typeface="+mn-lt"/>
              </a:defRPr>
            </a:lvl1pPr>
            <a:lvl2pPr>
              <a:buSzPct val="90000"/>
              <a:buFont typeface="Arial" pitchFamily="34" charset="0"/>
              <a:buChar char="•"/>
              <a:defRPr>
                <a:solidFill>
                  <a:schemeClr val="bg1">
                    <a:lumMod val="50000"/>
                  </a:schemeClr>
                </a:solidFill>
                <a:latin typeface="+mn-lt"/>
              </a:defRPr>
            </a:lvl2pPr>
            <a:lvl3pPr>
              <a:buSzPct val="80000"/>
              <a:defRPr>
                <a:latin typeface="+mn-lt"/>
              </a:defRPr>
            </a:lvl3pPr>
            <a:lvl4pPr>
              <a:buFont typeface="Arial" pitchFamily="34" charset="0"/>
              <a:buChar char="•"/>
              <a:defRPr>
                <a:solidFill>
                  <a:schemeClr val="bg1">
                    <a:lumMod val="50000"/>
                  </a:schemeClr>
                </a:solidFill>
                <a:latin typeface="+mn-lt"/>
              </a:defRPr>
            </a:lvl4pPr>
            <a:lvl5pPr>
              <a:buSzPct val="80000"/>
              <a:buFont typeface="Arial" pitchFamily="34" charset="0"/>
              <a:buChar cha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6" name="Straight Connector 15"/>
          <p:cNvCxnSpPr/>
          <p:nvPr userDrawn="1"/>
        </p:nvCxnSpPr>
        <p:spPr>
          <a:xfrm>
            <a:off x="9220200" y="5943600"/>
            <a:ext cx="8991600" cy="1588"/>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9144000" y="6031468"/>
            <a:ext cx="9144000" cy="369332"/>
          </a:xfrm>
          <a:prstGeom prst="rect">
            <a:avLst/>
          </a:prstGeom>
          <a:noFill/>
        </p:spPr>
        <p:txBody>
          <a:bodyPr wrap="square" rtlCol="0">
            <a:spAutoFit/>
          </a:bodyPr>
          <a:lstStyle/>
          <a:p>
            <a:pPr algn="ctr"/>
            <a:r>
              <a:rPr lang="en-US" dirty="0" smtClean="0">
                <a:solidFill>
                  <a:schemeClr val="bg1"/>
                </a:solidFill>
                <a:latin typeface="+mn-lt"/>
              </a:rPr>
              <a:t>Shawn Pepple • Construction Management • April 14, 2009</a:t>
            </a:r>
            <a:endParaRPr lang="en-US" dirty="0">
              <a:solidFill>
                <a:schemeClr val="bg1"/>
              </a:solidFill>
              <a:latin typeface="+mn-lt"/>
            </a:endParaRPr>
          </a:p>
        </p:txBody>
      </p:sp>
      <p:cxnSp>
        <p:nvCxnSpPr>
          <p:cNvPr id="19" name="Straight Connector 18"/>
          <p:cNvCxnSpPr/>
          <p:nvPr userDrawn="1"/>
        </p:nvCxnSpPr>
        <p:spPr>
          <a:xfrm>
            <a:off x="9220200" y="990600"/>
            <a:ext cx="8991600" cy="1588"/>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userDrawn="1"/>
        </p:nvSpPr>
        <p:spPr>
          <a:xfrm>
            <a:off x="9144000" y="304800"/>
            <a:ext cx="9144000" cy="707886"/>
          </a:xfrm>
          <a:prstGeom prst="rect">
            <a:avLst/>
          </a:prstGeom>
          <a:noFill/>
        </p:spPr>
        <p:txBody>
          <a:bodyPr wrap="square" rtlCol="0">
            <a:spAutoFit/>
          </a:bodyPr>
          <a:lstStyle/>
          <a:p>
            <a:pPr algn="ctr"/>
            <a:r>
              <a:rPr lang="en-US" sz="4000" dirty="0" smtClean="0">
                <a:solidFill>
                  <a:schemeClr val="bg1"/>
                </a:solidFill>
                <a:latin typeface="+mn-lt"/>
              </a:rPr>
              <a:t>Redland Tech Center</a:t>
            </a:r>
            <a:endParaRPr lang="en-US" sz="4000" dirty="0">
              <a:solidFill>
                <a:schemeClr val="bg1"/>
              </a:solidFill>
              <a:latin typeface="+mn-lt"/>
            </a:endParaRPr>
          </a:p>
        </p:txBody>
      </p:sp>
      <p:cxnSp>
        <p:nvCxnSpPr>
          <p:cNvPr id="37" name="Straight Connector 36"/>
          <p:cNvCxnSpPr/>
          <p:nvPr userDrawn="1"/>
        </p:nvCxnSpPr>
        <p:spPr>
          <a:xfrm rot="5400000" flipH="1" flipV="1">
            <a:off x="5182394" y="3429000"/>
            <a:ext cx="6857206" cy="794"/>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rot="5400000" flipH="1" flipV="1">
            <a:off x="-2743201" y="3429000"/>
            <a:ext cx="6857206" cy="794"/>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rot="5400000" flipH="1" flipV="1">
            <a:off x="15392400" y="3429000"/>
            <a:ext cx="6857206" cy="794"/>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rot="5400000" flipH="1" flipV="1">
            <a:off x="23317994" y="3428206"/>
            <a:ext cx="6857206" cy="794"/>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pic>
        <p:nvPicPr>
          <p:cNvPr id="32" name="Picture 2"/>
          <p:cNvPicPr>
            <a:picLocks noChangeAspect="1" noChangeArrowheads="1"/>
          </p:cNvPicPr>
          <p:nvPr userDrawn="1"/>
        </p:nvPicPr>
        <p:blipFill>
          <a:blip r:embed="rId3"/>
          <a:srcRect l="44499" t="10909" r="4988" b="14545"/>
          <a:stretch>
            <a:fillRect/>
          </a:stretch>
        </p:blipFill>
        <p:spPr bwMode="auto">
          <a:xfrm>
            <a:off x="5105400" y="3124200"/>
            <a:ext cx="3200400" cy="24681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3" name="Content Placeholder 3"/>
          <p:cNvSpPr txBox="1">
            <a:spLocks/>
          </p:cNvSpPr>
          <p:nvPr userDrawn="1"/>
        </p:nvSpPr>
        <p:spPr bwMode="auto">
          <a:xfrm>
            <a:off x="990600" y="1295400"/>
            <a:ext cx="52578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Presentation Outline</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bg1">
                    <a:lumMod val="50000"/>
                  </a:schemeClr>
                </a:solidFill>
                <a:effectLst/>
                <a:uLnTx/>
                <a:uFillTx/>
                <a:latin typeface="+mn-lt"/>
                <a:ea typeface="+mn-ea"/>
                <a:cs typeface="+mn-cs"/>
              </a:rPr>
              <a:t> Project</a:t>
            </a:r>
            <a:r>
              <a:rPr kumimoji="0" lang="en-US" sz="2000" b="0" i="0" u="none" strike="noStrike" kern="1200" cap="none" spc="0" normalizeH="0" noProof="0" dirty="0" smtClean="0">
                <a:ln>
                  <a:noFill/>
                </a:ln>
                <a:solidFill>
                  <a:schemeClr val="bg1">
                    <a:lumMod val="50000"/>
                  </a:schemeClr>
                </a:solidFill>
                <a:effectLst/>
                <a:uLnTx/>
                <a:uFillTx/>
                <a:latin typeface="+mn-lt"/>
                <a:ea typeface="+mn-ea"/>
                <a:cs typeface="+mn-cs"/>
              </a:rPr>
              <a:t> Overview</a:t>
            </a:r>
          </a:p>
          <a:p>
            <a:pPr lvl="0">
              <a:lnSpc>
                <a:spcPts val="3500"/>
              </a:lnSpc>
              <a:spcBef>
                <a:spcPct val="20000"/>
              </a:spcBef>
              <a:buFont typeface="Arial" charset="0"/>
              <a:buChar char="•"/>
            </a:pPr>
            <a:r>
              <a:rPr lang="en-US" sz="2000" noProof="0" dirty="0" smtClean="0">
                <a:solidFill>
                  <a:schemeClr val="bg1">
                    <a:lumMod val="50000"/>
                  </a:schemeClr>
                </a:solidFill>
                <a:latin typeface="+mn-lt"/>
              </a:rPr>
              <a:t> </a:t>
            </a:r>
            <a:r>
              <a:rPr lang="en-US" sz="2000" dirty="0" smtClean="0">
                <a:solidFill>
                  <a:schemeClr val="bg1">
                    <a:lumMod val="50000"/>
                  </a:schemeClr>
                </a:solidFill>
                <a:latin typeface="+mn-lt"/>
              </a:rPr>
              <a:t>Chilled Beam HVAC System (MAE) (Mechanical)</a:t>
            </a:r>
            <a:endParaRPr lang="en-US" sz="2000" noProof="0" dirty="0" smtClean="0">
              <a:solidFill>
                <a:schemeClr val="bg1">
                  <a:lumMod val="50000"/>
                </a:schemeClr>
              </a:solidFill>
              <a:latin typeface="+mn-lt"/>
            </a:endParaRP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noProof="0" dirty="0" smtClean="0">
                <a:ln>
                  <a:noFill/>
                </a:ln>
                <a:solidFill>
                  <a:schemeClr val="bg1">
                    <a:lumMod val="50000"/>
                  </a:schemeClr>
                </a:solidFill>
                <a:effectLst/>
                <a:uLnTx/>
                <a:uFillTx/>
                <a:latin typeface="+mn-lt"/>
                <a:ea typeface="+mn-ea"/>
                <a:cs typeface="+mn-cs"/>
              </a:rPr>
              <a:t> </a:t>
            </a:r>
            <a:r>
              <a:rPr kumimoji="0" lang="en-US" sz="2000" b="0" i="0" u="none" strike="noStrike" kern="1200" cap="none" spc="0" normalizeH="0" baseline="0" noProof="0" dirty="0" smtClean="0">
                <a:ln>
                  <a:noFill/>
                </a:ln>
                <a:solidFill>
                  <a:schemeClr val="bg1">
                    <a:lumMod val="50000"/>
                  </a:schemeClr>
                </a:solidFill>
                <a:effectLst/>
                <a:uLnTx/>
                <a:uFillTx/>
                <a:latin typeface="+mn-lt"/>
                <a:ea typeface="+mn-ea"/>
                <a:cs typeface="+mn-cs"/>
              </a:rPr>
              <a:t>NEC</a:t>
            </a:r>
            <a:r>
              <a:rPr kumimoji="0" lang="en-US" sz="2000" b="0" i="0" u="none" strike="noStrike" kern="1200" cap="none" spc="0" normalizeH="0" noProof="0" dirty="0" smtClean="0">
                <a:ln>
                  <a:noFill/>
                </a:ln>
                <a:solidFill>
                  <a:schemeClr val="bg1">
                    <a:lumMod val="50000"/>
                  </a:schemeClr>
                </a:solidFill>
                <a:effectLst/>
                <a:uLnTx/>
                <a:uFillTx/>
                <a:latin typeface="+mn-lt"/>
                <a:ea typeface="+mn-ea"/>
                <a:cs typeface="+mn-cs"/>
              </a:rPr>
              <a:t> Wire Sizing (Electrical)</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baseline="0" dirty="0" smtClean="0">
                <a:solidFill>
                  <a:schemeClr val="bg1">
                    <a:lumMod val="50000"/>
                  </a:schemeClr>
                </a:solidFill>
                <a:latin typeface="+mn-lt"/>
              </a:rPr>
              <a:t> Parking</a:t>
            </a:r>
            <a:r>
              <a:rPr lang="en-US" sz="2000" dirty="0" smtClean="0">
                <a:solidFill>
                  <a:schemeClr val="bg1">
                    <a:lumMod val="50000"/>
                  </a:schemeClr>
                </a:solidFill>
                <a:latin typeface="+mn-lt"/>
              </a:rPr>
              <a:t> Garage Sequencing</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Conclusion and Recommendations</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lumMod val="50000"/>
                  </a:schemeClr>
                </a:solidFill>
                <a:latin typeface="+mn-lt"/>
              </a:rPr>
              <a:t> Questions and Acknowledgements</a:t>
            </a:r>
            <a:endParaRPr kumimoji="0" lang="en-US" sz="2000" b="0" i="0" u="none" strike="noStrike" kern="1200" cap="none" spc="0" normalizeH="0" baseline="0" noProof="0" dirty="0" smtClean="0">
              <a:ln>
                <a:noFill/>
              </a:ln>
              <a:solidFill>
                <a:schemeClr val="bg1">
                  <a:lumMod val="50000"/>
                </a:schemeClr>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14" name="Rectangle 13"/>
          <p:cNvSpPr/>
          <p:nvPr userDrawn="1"/>
        </p:nvSpPr>
        <p:spPr>
          <a:xfrm>
            <a:off x="914400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p:cNvPicPr>
            <a:picLocks noChangeAspect="1" noChangeArrowheads="1"/>
          </p:cNvPicPr>
          <p:nvPr userDrawn="1"/>
        </p:nvPicPr>
        <p:blipFill>
          <a:blip r:embed="rId2">
            <a:lum bright="40000" contrast="-40000"/>
          </a:blip>
          <a:srcRect t="21333" r="935"/>
          <a:stretch>
            <a:fillRect/>
          </a:stretch>
        </p:blipFill>
        <p:spPr bwMode="auto">
          <a:xfrm>
            <a:off x="0" y="1162050"/>
            <a:ext cx="9144000" cy="590550"/>
          </a:xfrm>
          <a:prstGeom prst="rect">
            <a:avLst/>
          </a:prstGeom>
          <a:noFill/>
          <a:ln w="9525">
            <a:noFill/>
            <a:miter lim="800000"/>
            <a:headEnd/>
            <a:tailEnd/>
          </a:ln>
        </p:spPr>
      </p:pic>
      <p:sp>
        <p:nvSpPr>
          <p:cNvPr id="12" name="Title 1"/>
          <p:cNvSpPr txBox="1">
            <a:spLocks/>
          </p:cNvSpPr>
          <p:nvPr userDrawn="1"/>
        </p:nvSpPr>
        <p:spPr>
          <a:xfrm>
            <a:off x="18288000" y="0"/>
            <a:ext cx="9144000" cy="6858000"/>
          </a:xfrm>
          <a:prstGeom prst="rect">
            <a:avLst/>
          </a:prstGeom>
          <a:solidFill>
            <a:schemeClr val="tx2"/>
          </a:solidFill>
        </p:spPr>
        <p:txBody>
          <a:bodyPr anchor="ctr">
            <a:normAutofit/>
          </a:bodyPr>
          <a:lstStyle>
            <a:lvl1pPr algn="l">
              <a:defRPr>
                <a:solidFill>
                  <a:schemeClr val="bg1"/>
                </a:solidFill>
              </a:defRPr>
            </a:lvl1pPr>
          </a:lstStyle>
          <a:p>
            <a:pPr fontAlgn="auto">
              <a:spcAft>
                <a:spcPts val="0"/>
              </a:spcAft>
              <a:defRPr/>
            </a:pPr>
            <a:r>
              <a:rPr lang="en-US" sz="4400" dirty="0" smtClean="0">
                <a:latin typeface="+mj-lt"/>
                <a:ea typeface="+mj-ea"/>
                <a:cs typeface="+mj-cs"/>
              </a:rPr>
              <a:t>   </a:t>
            </a:r>
            <a:endParaRPr lang="en-US" sz="4400" dirty="0" smtClean="0">
              <a:latin typeface="Georgia" pitchFamily="18" charset="0"/>
              <a:ea typeface="+mj-ea"/>
              <a:cs typeface="+mj-cs"/>
            </a:endParaRPr>
          </a:p>
        </p:txBody>
      </p:sp>
      <p:sp>
        <p:nvSpPr>
          <p:cNvPr id="13" name="Title 1"/>
          <p:cNvSpPr txBox="1">
            <a:spLocks/>
          </p:cNvSpPr>
          <p:nvPr userDrawn="1"/>
        </p:nvSpPr>
        <p:spPr>
          <a:xfrm>
            <a:off x="0" y="0"/>
            <a:ext cx="9144000" cy="6858000"/>
          </a:xfrm>
          <a:prstGeom prst="rect">
            <a:avLst/>
          </a:prstGeom>
          <a:solidFill>
            <a:schemeClr val="tx2"/>
          </a:solidFill>
        </p:spPr>
        <p:txBody>
          <a:bodyPr anchor="ctr">
            <a:normAutofit/>
          </a:bodyPr>
          <a:lstStyle>
            <a:lvl1pPr algn="l">
              <a:defRPr>
                <a:solidFill>
                  <a:schemeClr val="bg1"/>
                </a:solidFill>
                <a:latin typeface="Georgia" pitchFamily="18" charset="0"/>
              </a:defRPr>
            </a:lvl1pPr>
          </a:lstStyle>
          <a:p>
            <a:pPr fontAlgn="auto">
              <a:spcAft>
                <a:spcPts val="0"/>
              </a:spcAft>
              <a:defRPr/>
            </a:pPr>
            <a:r>
              <a:rPr lang="en-US" sz="4400" dirty="0" smtClean="0">
                <a:ea typeface="+mj-ea"/>
                <a:cs typeface="+mj-cs"/>
              </a:rPr>
              <a:t>   </a:t>
            </a:r>
            <a:endParaRPr lang="en-US" sz="4400" dirty="0">
              <a:ea typeface="+mj-ea"/>
              <a:cs typeface="+mj-cs"/>
            </a:endParaRPr>
          </a:p>
        </p:txBody>
      </p:sp>
      <p:sp>
        <p:nvSpPr>
          <p:cNvPr id="21" name="Content Placeholder 2"/>
          <p:cNvSpPr>
            <a:spLocks noGrp="1"/>
          </p:cNvSpPr>
          <p:nvPr>
            <p:ph idx="12"/>
          </p:nvPr>
        </p:nvSpPr>
        <p:spPr>
          <a:xfrm>
            <a:off x="9525000" y="1295400"/>
            <a:ext cx="8229600" cy="4419600"/>
          </a:xfrm>
        </p:spPr>
        <p:txBody>
          <a:bodyPr/>
          <a:lstStyle>
            <a:lvl1pPr>
              <a:defRPr>
                <a:solidFill>
                  <a:schemeClr val="bg1"/>
                </a:solidFill>
                <a:latin typeface="+mn-lt"/>
              </a:defRPr>
            </a:lvl1pPr>
            <a:lvl2pPr>
              <a:buSzPct val="90000"/>
              <a:buFont typeface="Arial" pitchFamily="34" charset="0"/>
              <a:buChar char="•"/>
              <a:defRPr>
                <a:solidFill>
                  <a:schemeClr val="bg1"/>
                </a:solidFill>
                <a:latin typeface="+mn-lt"/>
              </a:defRPr>
            </a:lvl2pPr>
            <a:lvl3pPr>
              <a:buSzPct val="80000"/>
              <a:defRPr>
                <a:solidFill>
                  <a:schemeClr val="bg1"/>
                </a:solidFill>
                <a:latin typeface="+mn-lt"/>
              </a:defRPr>
            </a:lvl3pPr>
            <a:lvl4pPr>
              <a:buFont typeface="Arial" pitchFamily="34" charset="0"/>
              <a:buChar char="•"/>
              <a:defRPr>
                <a:solidFill>
                  <a:schemeClr val="bg1"/>
                </a:solidFill>
                <a:latin typeface="+mn-lt"/>
              </a:defRPr>
            </a:lvl4pPr>
            <a:lvl5pPr>
              <a:buSzPct val="80000"/>
              <a:buFont typeface="Arial" pitchFamily="34" charset="0"/>
              <a:buChar char="•"/>
              <a:defRPr>
                <a:solidFill>
                  <a:schemeClr val="bg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2"/>
          <p:cNvSpPr>
            <a:spLocks noGrp="1"/>
          </p:cNvSpPr>
          <p:nvPr>
            <p:ph idx="13"/>
          </p:nvPr>
        </p:nvSpPr>
        <p:spPr>
          <a:xfrm>
            <a:off x="18745200" y="1295400"/>
            <a:ext cx="8229600" cy="4419600"/>
          </a:xfrm>
        </p:spPr>
        <p:txBody>
          <a:bodyPr/>
          <a:lstStyle>
            <a:lvl1pPr>
              <a:defRPr>
                <a:latin typeface="+mn-lt"/>
              </a:defRPr>
            </a:lvl1pPr>
            <a:lvl2pPr>
              <a:buSzPct val="90000"/>
              <a:buFont typeface="Arial" pitchFamily="34" charset="0"/>
              <a:buChar char="•"/>
              <a:defRPr>
                <a:solidFill>
                  <a:schemeClr val="bg1">
                    <a:lumMod val="50000"/>
                  </a:schemeClr>
                </a:solidFill>
                <a:latin typeface="+mn-lt"/>
              </a:defRPr>
            </a:lvl2pPr>
            <a:lvl3pPr>
              <a:buSzPct val="80000"/>
              <a:defRPr>
                <a:latin typeface="+mn-lt"/>
              </a:defRPr>
            </a:lvl3pPr>
            <a:lvl4pPr>
              <a:buFont typeface="Arial" pitchFamily="34" charset="0"/>
              <a:buChar char="•"/>
              <a:defRPr>
                <a:solidFill>
                  <a:schemeClr val="bg1">
                    <a:lumMod val="50000"/>
                  </a:schemeClr>
                </a:solidFill>
                <a:latin typeface="+mn-lt"/>
              </a:defRPr>
            </a:lvl4pPr>
            <a:lvl5pPr>
              <a:buSzPct val="80000"/>
              <a:buFont typeface="Arial" pitchFamily="34" charset="0"/>
              <a:buChar cha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6" name="Straight Connector 15"/>
          <p:cNvCxnSpPr/>
          <p:nvPr userDrawn="1"/>
        </p:nvCxnSpPr>
        <p:spPr>
          <a:xfrm>
            <a:off x="9220200" y="5943600"/>
            <a:ext cx="8991600" cy="1588"/>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9144000" y="6031468"/>
            <a:ext cx="9144000" cy="369332"/>
          </a:xfrm>
          <a:prstGeom prst="rect">
            <a:avLst/>
          </a:prstGeom>
          <a:noFill/>
        </p:spPr>
        <p:txBody>
          <a:bodyPr wrap="square" rtlCol="0">
            <a:spAutoFit/>
          </a:bodyPr>
          <a:lstStyle/>
          <a:p>
            <a:pPr algn="ctr"/>
            <a:r>
              <a:rPr lang="en-US" dirty="0" smtClean="0">
                <a:solidFill>
                  <a:schemeClr val="bg1"/>
                </a:solidFill>
                <a:latin typeface="+mn-lt"/>
              </a:rPr>
              <a:t>Shawn Pepple • Construction Management • April 14, 2009</a:t>
            </a:r>
            <a:endParaRPr lang="en-US" dirty="0">
              <a:solidFill>
                <a:schemeClr val="bg1"/>
              </a:solidFill>
              <a:latin typeface="+mn-lt"/>
            </a:endParaRPr>
          </a:p>
        </p:txBody>
      </p:sp>
      <p:cxnSp>
        <p:nvCxnSpPr>
          <p:cNvPr id="19" name="Straight Connector 18"/>
          <p:cNvCxnSpPr/>
          <p:nvPr userDrawn="1"/>
        </p:nvCxnSpPr>
        <p:spPr>
          <a:xfrm>
            <a:off x="9220200" y="990600"/>
            <a:ext cx="8991600" cy="1588"/>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userDrawn="1"/>
        </p:nvSpPr>
        <p:spPr>
          <a:xfrm>
            <a:off x="9144000" y="304800"/>
            <a:ext cx="9144000" cy="707886"/>
          </a:xfrm>
          <a:prstGeom prst="rect">
            <a:avLst/>
          </a:prstGeom>
          <a:noFill/>
        </p:spPr>
        <p:txBody>
          <a:bodyPr wrap="square" rtlCol="0">
            <a:spAutoFit/>
          </a:bodyPr>
          <a:lstStyle/>
          <a:p>
            <a:pPr algn="ctr"/>
            <a:r>
              <a:rPr lang="en-US" sz="4000" dirty="0" smtClean="0">
                <a:solidFill>
                  <a:schemeClr val="bg1"/>
                </a:solidFill>
                <a:latin typeface="+mn-lt"/>
              </a:rPr>
              <a:t>Redland Tech Center</a:t>
            </a:r>
            <a:endParaRPr lang="en-US" sz="4000" dirty="0">
              <a:solidFill>
                <a:schemeClr val="bg1"/>
              </a:solidFill>
              <a:latin typeface="+mn-lt"/>
            </a:endParaRPr>
          </a:p>
        </p:txBody>
      </p:sp>
      <p:cxnSp>
        <p:nvCxnSpPr>
          <p:cNvPr id="37" name="Straight Connector 36"/>
          <p:cNvCxnSpPr/>
          <p:nvPr userDrawn="1"/>
        </p:nvCxnSpPr>
        <p:spPr>
          <a:xfrm rot="5400000" flipH="1" flipV="1">
            <a:off x="5182394" y="3429000"/>
            <a:ext cx="6857206" cy="794"/>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rot="5400000" flipH="1" flipV="1">
            <a:off x="-2743201" y="3429000"/>
            <a:ext cx="6857206" cy="794"/>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rot="5400000" flipH="1" flipV="1">
            <a:off x="15392400" y="3429000"/>
            <a:ext cx="6857206" cy="794"/>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rot="5400000" flipH="1" flipV="1">
            <a:off x="23317994" y="3428206"/>
            <a:ext cx="6857206" cy="794"/>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pic>
        <p:nvPicPr>
          <p:cNvPr id="32" name="Picture 2"/>
          <p:cNvPicPr>
            <a:picLocks noChangeAspect="1" noChangeArrowheads="1"/>
          </p:cNvPicPr>
          <p:nvPr userDrawn="1"/>
        </p:nvPicPr>
        <p:blipFill>
          <a:blip r:embed="rId3"/>
          <a:srcRect l="44499" t="10909" r="4988" b="14545"/>
          <a:stretch>
            <a:fillRect/>
          </a:stretch>
        </p:blipFill>
        <p:spPr bwMode="auto">
          <a:xfrm>
            <a:off x="5105400" y="3124200"/>
            <a:ext cx="3200400" cy="24681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3" name="Content Placeholder 3"/>
          <p:cNvSpPr txBox="1">
            <a:spLocks/>
          </p:cNvSpPr>
          <p:nvPr userDrawn="1"/>
        </p:nvSpPr>
        <p:spPr bwMode="auto">
          <a:xfrm>
            <a:off x="990600" y="1295400"/>
            <a:ext cx="52578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Presentation Outline</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bg1">
                    <a:lumMod val="50000"/>
                  </a:schemeClr>
                </a:solidFill>
                <a:effectLst/>
                <a:uLnTx/>
                <a:uFillTx/>
                <a:latin typeface="+mn-lt"/>
                <a:ea typeface="+mn-ea"/>
                <a:cs typeface="+mn-cs"/>
              </a:rPr>
              <a:t> Project</a:t>
            </a:r>
            <a:r>
              <a:rPr kumimoji="0" lang="en-US" sz="2000" b="0" i="0" u="none" strike="noStrike" kern="1200" cap="none" spc="0" normalizeH="0" noProof="0" dirty="0" smtClean="0">
                <a:ln>
                  <a:noFill/>
                </a:ln>
                <a:solidFill>
                  <a:schemeClr val="bg1">
                    <a:lumMod val="50000"/>
                  </a:schemeClr>
                </a:solidFill>
                <a:effectLst/>
                <a:uLnTx/>
                <a:uFillTx/>
                <a:latin typeface="+mn-lt"/>
                <a:ea typeface="+mn-ea"/>
                <a:cs typeface="+mn-cs"/>
              </a:rPr>
              <a:t> Overview</a:t>
            </a:r>
          </a:p>
          <a:p>
            <a:pPr lvl="0">
              <a:lnSpc>
                <a:spcPts val="3500"/>
              </a:lnSpc>
              <a:spcBef>
                <a:spcPct val="20000"/>
              </a:spcBef>
              <a:buFont typeface="Arial" charset="0"/>
              <a:buChar char="•"/>
            </a:pPr>
            <a:r>
              <a:rPr lang="en-US" sz="2000" noProof="0" dirty="0" smtClean="0">
                <a:solidFill>
                  <a:schemeClr val="bg1">
                    <a:lumMod val="50000"/>
                  </a:schemeClr>
                </a:solidFill>
                <a:latin typeface="+mn-lt"/>
              </a:rPr>
              <a:t> </a:t>
            </a:r>
            <a:r>
              <a:rPr lang="en-US" sz="2000" dirty="0" smtClean="0">
                <a:solidFill>
                  <a:schemeClr val="bg1">
                    <a:lumMod val="50000"/>
                  </a:schemeClr>
                </a:solidFill>
                <a:latin typeface="+mn-lt"/>
              </a:rPr>
              <a:t>Chilled Beam HVAC System (MAE) (Mechanical)</a:t>
            </a:r>
            <a:endParaRPr lang="en-US" sz="2000" noProof="0" dirty="0" smtClean="0">
              <a:solidFill>
                <a:schemeClr val="bg1">
                  <a:lumMod val="50000"/>
                </a:schemeClr>
              </a:solidFill>
              <a:latin typeface="+mn-lt"/>
            </a:endParaRP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noProof="0" dirty="0" smtClean="0">
                <a:ln>
                  <a:noFill/>
                </a:ln>
                <a:solidFill>
                  <a:schemeClr val="bg1">
                    <a:lumMod val="50000"/>
                  </a:schemeClr>
                </a:solidFill>
                <a:effectLst/>
                <a:uLnTx/>
                <a:uFillTx/>
                <a:latin typeface="+mn-lt"/>
                <a:ea typeface="+mn-ea"/>
                <a:cs typeface="+mn-cs"/>
              </a:rPr>
              <a:t> </a:t>
            </a:r>
            <a:r>
              <a:rPr kumimoji="0" lang="en-US" sz="2000" b="0" i="0" u="none" strike="noStrike" kern="1200" cap="none" spc="0" normalizeH="0" baseline="0" noProof="0" dirty="0" smtClean="0">
                <a:ln>
                  <a:noFill/>
                </a:ln>
                <a:solidFill>
                  <a:schemeClr val="bg1">
                    <a:lumMod val="50000"/>
                  </a:schemeClr>
                </a:solidFill>
                <a:effectLst/>
                <a:uLnTx/>
                <a:uFillTx/>
                <a:latin typeface="+mn-lt"/>
                <a:ea typeface="+mn-ea"/>
                <a:cs typeface="+mn-cs"/>
              </a:rPr>
              <a:t>NEC</a:t>
            </a:r>
            <a:r>
              <a:rPr kumimoji="0" lang="en-US" sz="2000" b="0" i="0" u="none" strike="noStrike" kern="1200" cap="none" spc="0" normalizeH="0" noProof="0" dirty="0" smtClean="0">
                <a:ln>
                  <a:noFill/>
                </a:ln>
                <a:solidFill>
                  <a:schemeClr val="bg1">
                    <a:lumMod val="50000"/>
                  </a:schemeClr>
                </a:solidFill>
                <a:effectLst/>
                <a:uLnTx/>
                <a:uFillTx/>
                <a:latin typeface="+mn-lt"/>
                <a:ea typeface="+mn-ea"/>
                <a:cs typeface="+mn-cs"/>
              </a:rPr>
              <a:t> Wire Sizing (Electrical)</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baseline="0" dirty="0" smtClean="0">
                <a:solidFill>
                  <a:schemeClr val="bg1">
                    <a:lumMod val="50000"/>
                  </a:schemeClr>
                </a:solidFill>
                <a:latin typeface="+mn-lt"/>
              </a:rPr>
              <a:t> Parking</a:t>
            </a:r>
            <a:r>
              <a:rPr lang="en-US" sz="2000" dirty="0" smtClean="0">
                <a:solidFill>
                  <a:schemeClr val="bg1">
                    <a:lumMod val="50000"/>
                  </a:schemeClr>
                </a:solidFill>
                <a:latin typeface="+mn-lt"/>
              </a:rPr>
              <a:t> Garage Sequencing</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bg1">
                    <a:lumMod val="50000"/>
                  </a:schemeClr>
                </a:solidFill>
                <a:effectLst/>
                <a:uLnTx/>
                <a:uFillTx/>
                <a:latin typeface="+mn-lt"/>
                <a:ea typeface="+mn-ea"/>
                <a:cs typeface="+mn-cs"/>
              </a:rPr>
              <a:t> Conclusion and Recommendations</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Questions and Acknowledgements</a:t>
            </a:r>
            <a:endParaRPr kumimoji="0" lang="en-US" sz="20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1371600" y="274638"/>
            <a:ext cx="24688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1371600" y="1600200"/>
            <a:ext cx="24688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1371600" y="6356350"/>
            <a:ext cx="6400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215852E-7547-494F-A141-ABF7B019A346}" type="datetimeFigureOut">
              <a:rPr lang="en-US"/>
              <a:pPr>
                <a:defRPr/>
              </a:pPr>
              <a:t>4/14/2009</a:t>
            </a:fld>
            <a:endParaRPr lang="en-US"/>
          </a:p>
        </p:txBody>
      </p:sp>
      <p:sp>
        <p:nvSpPr>
          <p:cNvPr id="5" name="Footer Placeholder 4"/>
          <p:cNvSpPr>
            <a:spLocks noGrp="1"/>
          </p:cNvSpPr>
          <p:nvPr>
            <p:ph type="ftr" sz="quarter" idx="3"/>
          </p:nvPr>
        </p:nvSpPr>
        <p:spPr>
          <a:xfrm>
            <a:off x="9372600" y="6356350"/>
            <a:ext cx="8686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19659600" y="6356350"/>
            <a:ext cx="6400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767112F-B704-4B69-B73A-DDC17A20645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3" r:id="rId2"/>
    <p:sldLayoutId id="2147483679" r:id="rId3"/>
    <p:sldLayoutId id="2147483672" r:id="rId4"/>
    <p:sldLayoutId id="2147483674" r:id="rId5"/>
    <p:sldLayoutId id="2147483675" r:id="rId6"/>
    <p:sldLayoutId id="2147483677" r:id="rId7"/>
    <p:sldLayoutId id="2147483676" r:id="rId8"/>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video" Target="file:///H:\Thesis\Thesis%20Report\Shawn%20Pepple%20Thesis%20Presentation\PG%20Model%20Original%20Schedule%201.avi" TargetMode="Externa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video" Target="file:///H:\Thesis\Thesis%20Report\Shawn%20Pepple%20Thesis%20Presentation\PG%20Model%20Revised%20Schedule%202.avi" TargetMode="External"/><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gi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1.emf"/><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3.emf"/><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6.emf"/><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Grp="1" noChangeAspect="1" noChangeArrowheads="1"/>
          </p:cNvPicPr>
          <p:nvPr>
            <p:ph idx="12"/>
          </p:nvPr>
        </p:nvPicPr>
        <p:blipFill>
          <a:blip r:embed="rId3"/>
          <a:srcRect/>
          <a:stretch>
            <a:fillRect/>
          </a:stretch>
        </p:blipFill>
        <p:spPr bwMode="auto">
          <a:xfrm>
            <a:off x="10896600" y="2209800"/>
            <a:ext cx="5496514" cy="28527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itle 1"/>
          <p:cNvSpPr txBox="1">
            <a:spLocks/>
          </p:cNvSpPr>
          <p:nvPr/>
        </p:nvSpPr>
        <p:spPr>
          <a:xfrm>
            <a:off x="9144000" y="609600"/>
            <a:ext cx="9144000" cy="1143000"/>
          </a:xfrm>
          <a:prstGeom prst="rect">
            <a:avLst/>
          </a:prstGeom>
          <a:noFill/>
        </p:spPr>
        <p:txBody>
          <a:bodyPr/>
          <a:lstStyle>
            <a:lvl1pPr algn="ctr">
              <a:defRPr>
                <a:solidFill>
                  <a:schemeClr val="bg1"/>
                </a:solidFill>
                <a:latin typeface="+mj-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effectLst/>
                <a:uLnTx/>
                <a:uFillTx/>
                <a:latin typeface="+mj-lt"/>
                <a:ea typeface="+mj-ea"/>
                <a:cs typeface="+mj-cs"/>
              </a:rPr>
              <a:t>Redland Tech Center</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dirty="0" smtClean="0">
                <a:ea typeface="+mj-ea"/>
                <a:cs typeface="+mj-cs"/>
              </a:rPr>
              <a:t>Rockville, MD</a:t>
            </a:r>
            <a:endParaRPr kumimoji="0" lang="en-US" sz="32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advTm="20594">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3"/>
          <p:cNvSpPr txBox="1">
            <a:spLocks/>
          </p:cNvSpPr>
          <p:nvPr/>
        </p:nvSpPr>
        <p:spPr bwMode="auto">
          <a:xfrm>
            <a:off x="9829800" y="1295400"/>
            <a:ext cx="7086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Chilled Beam</a:t>
            </a:r>
            <a:r>
              <a:rPr kumimoji="0" lang="en-US" sz="2800" b="0" i="0" u="none" strike="noStrike" kern="1200" cap="none" spc="0" normalizeH="0" noProof="0" dirty="0" smtClean="0">
                <a:ln>
                  <a:noFill/>
                </a:ln>
                <a:solidFill>
                  <a:schemeClr val="bg1"/>
                </a:solidFill>
                <a:effectLst/>
                <a:uLnTx/>
                <a:uFillTx/>
                <a:latin typeface="+mn-lt"/>
                <a:ea typeface="+mn-ea"/>
                <a:cs typeface="+mn-cs"/>
              </a:rPr>
              <a:t> Disadvantages</a:t>
            </a:r>
            <a:endParaRPr kumimoji="0" lang="en-US" sz="2800" b="0"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Initial cost higher </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noProof="0" dirty="0" smtClean="0">
                <a:solidFill>
                  <a:schemeClr val="bg1"/>
                </a:solidFill>
                <a:latin typeface="+mn-lt"/>
              </a:rPr>
              <a:t> Not familiar in United States</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Cannot be used in areas with high or unpredictable humidity levels</a:t>
            </a:r>
            <a:endParaRPr lang="en-US" sz="2000" noProof="0" dirty="0" smtClean="0">
              <a:solidFill>
                <a:schemeClr val="bg1"/>
              </a:solidFill>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3"/>
          <p:cNvSpPr txBox="1">
            <a:spLocks/>
          </p:cNvSpPr>
          <p:nvPr/>
        </p:nvSpPr>
        <p:spPr bwMode="auto">
          <a:xfrm>
            <a:off x="9829800" y="1295400"/>
            <a:ext cx="7086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Chilled Beam</a:t>
            </a:r>
            <a:r>
              <a:rPr kumimoji="0" lang="en-US" sz="2800" b="0" i="0" u="none" strike="noStrike" kern="1200" cap="none" spc="0" normalizeH="0" noProof="0" dirty="0" smtClean="0">
                <a:ln>
                  <a:noFill/>
                </a:ln>
                <a:solidFill>
                  <a:schemeClr val="bg1"/>
                </a:solidFill>
                <a:effectLst/>
                <a:uLnTx/>
                <a:uFillTx/>
                <a:latin typeface="+mn-lt"/>
                <a:ea typeface="+mn-ea"/>
                <a:cs typeface="+mn-cs"/>
              </a:rPr>
              <a:t> Applications</a:t>
            </a:r>
            <a:endParaRPr kumimoji="0" lang="en-US" sz="2800" b="0"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Best</a:t>
            </a:r>
            <a:r>
              <a:rPr kumimoji="0" lang="en-US" sz="2000" b="0" i="0" u="none" strike="noStrike" kern="1200" cap="none" spc="0" normalizeH="0" noProof="0" dirty="0" smtClean="0">
                <a:ln>
                  <a:noFill/>
                </a:ln>
                <a:solidFill>
                  <a:schemeClr val="bg1"/>
                </a:solidFill>
                <a:effectLst/>
                <a:uLnTx/>
                <a:uFillTx/>
                <a:latin typeface="+mn-lt"/>
                <a:ea typeface="+mn-ea"/>
                <a:cs typeface="+mn-cs"/>
              </a:rPr>
              <a:t> for </a:t>
            </a:r>
            <a:r>
              <a:rPr lang="en-US" sz="2000" dirty="0" smtClean="0">
                <a:solidFill>
                  <a:schemeClr val="bg1"/>
                </a:solidFill>
                <a:latin typeface="+mn-lt"/>
              </a:rPr>
              <a:t>projects </a:t>
            </a:r>
            <a:r>
              <a:rPr kumimoji="0" lang="en-US" sz="2000" b="0" i="0" u="none" strike="noStrike" kern="1200" cap="none" spc="0" normalizeH="0" noProof="0" dirty="0" smtClean="0">
                <a:ln>
                  <a:noFill/>
                </a:ln>
                <a:solidFill>
                  <a:schemeClr val="bg1"/>
                </a:solidFill>
                <a:effectLst/>
                <a:uLnTx/>
                <a:uFillTx/>
                <a:latin typeface="+mn-lt"/>
                <a:ea typeface="+mn-ea"/>
                <a:cs typeface="+mn-cs"/>
              </a:rPr>
              <a:t>with high sensible loads</a:t>
            </a:r>
            <a:endParaRPr kumimoji="0" lang="en-US" sz="2000" b="0"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Retrofit and renovation projects</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noProof="0" dirty="0" smtClean="0">
                <a:solidFill>
                  <a:schemeClr val="bg1"/>
                </a:solidFill>
                <a:latin typeface="+mn-lt"/>
              </a:rPr>
              <a:t> </a:t>
            </a:r>
            <a:r>
              <a:rPr lang="en-US" sz="2000" dirty="0" smtClean="0">
                <a:solidFill>
                  <a:schemeClr val="bg1"/>
                </a:solidFill>
                <a:latin typeface="+mn-lt"/>
              </a:rPr>
              <a:t>Projects </a:t>
            </a:r>
            <a:r>
              <a:rPr lang="en-US" sz="2000" noProof="0" dirty="0" smtClean="0">
                <a:solidFill>
                  <a:schemeClr val="bg1"/>
                </a:solidFill>
                <a:latin typeface="+mn-lt"/>
              </a:rPr>
              <a:t>with building height</a:t>
            </a:r>
            <a:r>
              <a:rPr lang="en-US" sz="2000" dirty="0" smtClean="0">
                <a:solidFill>
                  <a:schemeClr val="bg1"/>
                </a:solidFill>
                <a:latin typeface="+mn-lt"/>
              </a:rPr>
              <a:t>t restrictions</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noProof="0" dirty="0" smtClean="0">
                <a:solidFill>
                  <a:schemeClr val="bg1"/>
                </a:solidFill>
                <a:latin typeface="+mn-lt"/>
              </a:rPr>
              <a:t> </a:t>
            </a:r>
            <a:r>
              <a:rPr lang="en-US" sz="2000" dirty="0" smtClean="0">
                <a:solidFill>
                  <a:schemeClr val="bg1"/>
                </a:solidFill>
                <a:latin typeface="+mn-lt"/>
              </a:rPr>
              <a:t>Projects with ultimate sustainability goals</a:t>
            </a:r>
            <a:endParaRPr lang="en-US" sz="2000" noProof="0" dirty="0" smtClean="0">
              <a:solidFill>
                <a:schemeClr val="bg1"/>
              </a:solidFill>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3"/>
          <p:cNvSpPr txBox="1">
            <a:spLocks/>
          </p:cNvSpPr>
          <p:nvPr/>
        </p:nvSpPr>
        <p:spPr bwMode="auto">
          <a:xfrm>
            <a:off x="9829800" y="1295400"/>
            <a:ext cx="7086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Chilled Beams</a:t>
            </a:r>
            <a:r>
              <a:rPr kumimoji="0" lang="en-US" sz="2800" b="0" i="0" u="none" strike="noStrike" kern="1200" cap="none" spc="0" normalizeH="0" noProof="0" dirty="0" smtClean="0">
                <a:ln>
                  <a:noFill/>
                </a:ln>
                <a:solidFill>
                  <a:schemeClr val="bg1"/>
                </a:solidFill>
                <a:effectLst/>
                <a:uLnTx/>
                <a:uFillTx/>
                <a:latin typeface="+mn-lt"/>
                <a:ea typeface="+mn-ea"/>
                <a:cs typeface="+mn-cs"/>
              </a:rPr>
              <a:t> at RTC Building II</a:t>
            </a:r>
            <a:endParaRPr kumimoji="0" lang="en-US" sz="2800" b="0"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Analysis</a:t>
            </a:r>
            <a:r>
              <a:rPr kumimoji="0" lang="en-US" sz="2000" b="0" i="0" u="none" strike="noStrike" kern="1200" cap="none" spc="0" normalizeH="0" noProof="0" dirty="0" smtClean="0">
                <a:ln>
                  <a:noFill/>
                </a:ln>
                <a:solidFill>
                  <a:schemeClr val="bg1"/>
                </a:solidFill>
                <a:effectLst/>
                <a:uLnTx/>
                <a:uFillTx/>
                <a:latin typeface="+mn-lt"/>
                <a:ea typeface="+mn-ea"/>
                <a:cs typeface="+mn-cs"/>
              </a:rPr>
              <a:t> uses active chilled beams</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noProof="0" dirty="0" smtClean="0">
                <a:solidFill>
                  <a:schemeClr val="bg1"/>
                </a:solidFill>
                <a:latin typeface="+mn-lt"/>
              </a:rPr>
              <a:t> Used chilled beams </a:t>
            </a:r>
            <a:r>
              <a:rPr lang="en-US" sz="2000" dirty="0" smtClean="0">
                <a:solidFill>
                  <a:schemeClr val="bg1"/>
                </a:solidFill>
                <a:latin typeface="+mn-lt"/>
              </a:rPr>
              <a:t>only in open office space</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noProof="0" dirty="0" smtClean="0">
                <a:ln>
                  <a:noFill/>
                </a:ln>
                <a:solidFill>
                  <a:schemeClr val="bg1"/>
                </a:solidFill>
                <a:effectLst/>
                <a:uLnTx/>
                <a:uFillTx/>
                <a:latin typeface="+mn-lt"/>
                <a:ea typeface="+mn-ea"/>
                <a:cs typeface="+mn-cs"/>
              </a:rPr>
              <a:t> Maximized energy efficiency by matching primary air to ventilation air requirements</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baseline="0" dirty="0" smtClean="0">
                <a:solidFill>
                  <a:schemeClr val="bg1"/>
                </a:solidFill>
                <a:latin typeface="+mn-lt"/>
              </a:rPr>
              <a:t> Analysis assumptions:</a:t>
            </a:r>
          </a:p>
          <a:p>
            <a:pPr lvl="1">
              <a:lnSpc>
                <a:spcPts val="3500"/>
              </a:lnSpc>
              <a:spcBef>
                <a:spcPct val="20000"/>
              </a:spcBef>
              <a:buFont typeface="Arial" charset="0"/>
              <a:buChar char="•"/>
              <a:defRPr/>
            </a:pPr>
            <a:r>
              <a:rPr lang="en-US" sz="2000" dirty="0" smtClean="0">
                <a:solidFill>
                  <a:schemeClr val="bg1"/>
                </a:solidFill>
                <a:latin typeface="+mn-lt"/>
              </a:rPr>
              <a:t> 100 ft</a:t>
            </a:r>
            <a:r>
              <a:rPr lang="en-US" sz="2000" baseline="30000" dirty="0" smtClean="0">
                <a:solidFill>
                  <a:schemeClr val="bg1"/>
                </a:solidFill>
                <a:latin typeface="+mn-lt"/>
              </a:rPr>
              <a:t>2</a:t>
            </a:r>
            <a:r>
              <a:rPr lang="en-US" sz="2000" dirty="0" smtClean="0">
                <a:solidFill>
                  <a:schemeClr val="bg1"/>
                </a:solidFill>
                <a:latin typeface="+mn-lt"/>
              </a:rPr>
              <a:t>/person</a:t>
            </a:r>
          </a:p>
          <a:p>
            <a:pPr lvl="1">
              <a:lnSpc>
                <a:spcPts val="3500"/>
              </a:lnSpc>
              <a:spcBef>
                <a:spcPct val="20000"/>
              </a:spcBef>
              <a:buFont typeface="Arial" charset="0"/>
              <a:buChar char="•"/>
              <a:defRPr/>
            </a:pPr>
            <a:r>
              <a:rPr lang="en-US" sz="2000" baseline="0" dirty="0" smtClean="0">
                <a:solidFill>
                  <a:schemeClr val="bg1"/>
                </a:solidFill>
                <a:latin typeface="+mn-lt"/>
              </a:rPr>
              <a:t> Current design used 72⁰F room air,</a:t>
            </a:r>
            <a:r>
              <a:rPr lang="en-US" sz="2000" dirty="0" smtClean="0">
                <a:solidFill>
                  <a:schemeClr val="bg1"/>
                </a:solidFill>
                <a:latin typeface="+mn-lt"/>
              </a:rPr>
              <a:t> 55⁰F supply air</a:t>
            </a:r>
          </a:p>
          <a:p>
            <a:pPr lvl="1">
              <a:lnSpc>
                <a:spcPts val="3500"/>
              </a:lnSpc>
              <a:spcBef>
                <a:spcPct val="20000"/>
              </a:spcBef>
              <a:buFont typeface="Arial" charset="0"/>
              <a:buChar char="•"/>
              <a:defRPr/>
            </a:pPr>
            <a:r>
              <a:rPr lang="en-US" sz="2000" baseline="0" dirty="0" smtClean="0">
                <a:solidFill>
                  <a:schemeClr val="bg1"/>
                </a:solidFill>
                <a:latin typeface="+mn-lt"/>
              </a:rPr>
              <a:t> Latent load = 200 BTUH/person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3"/>
          <p:cNvSpPr txBox="1">
            <a:spLocks/>
          </p:cNvSpPr>
          <p:nvPr/>
        </p:nvSpPr>
        <p:spPr bwMode="auto">
          <a:xfrm>
            <a:off x="9829800" y="1295400"/>
            <a:ext cx="7086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Chilled Beams</a:t>
            </a:r>
            <a:r>
              <a:rPr kumimoji="0" lang="en-US" sz="2800" b="0" i="0" u="none" strike="noStrike" kern="1200" cap="none" spc="0" normalizeH="0" noProof="0" dirty="0" smtClean="0">
                <a:ln>
                  <a:noFill/>
                </a:ln>
                <a:solidFill>
                  <a:schemeClr val="bg1"/>
                </a:solidFill>
                <a:effectLst/>
                <a:uLnTx/>
                <a:uFillTx/>
                <a:latin typeface="+mn-lt"/>
                <a:ea typeface="+mn-ea"/>
                <a:cs typeface="+mn-cs"/>
              </a:rPr>
              <a:t> at RTC Building II</a:t>
            </a:r>
            <a:endParaRPr kumimoji="0" lang="en-US" sz="2800" b="0"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Analysis</a:t>
            </a:r>
            <a:r>
              <a:rPr kumimoji="0" lang="en-US" sz="2000" b="0" i="0" u="none" strike="noStrike" kern="1200" cap="none" spc="0" normalizeH="0" noProof="0" dirty="0" smtClean="0">
                <a:ln>
                  <a:noFill/>
                </a:ln>
                <a:solidFill>
                  <a:schemeClr val="bg1"/>
                </a:solidFill>
                <a:effectLst/>
                <a:uLnTx/>
                <a:uFillTx/>
                <a:latin typeface="+mn-lt"/>
                <a:ea typeface="+mn-ea"/>
                <a:cs typeface="+mn-cs"/>
              </a:rPr>
              <a:t> uses active chilled beams</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noProof="0" dirty="0" smtClean="0">
                <a:solidFill>
                  <a:schemeClr val="bg1"/>
                </a:solidFill>
                <a:latin typeface="+mn-lt"/>
              </a:rPr>
              <a:t> Used chilled beams </a:t>
            </a:r>
            <a:r>
              <a:rPr lang="en-US" sz="2000" dirty="0" smtClean="0">
                <a:solidFill>
                  <a:schemeClr val="bg1"/>
                </a:solidFill>
                <a:latin typeface="+mn-lt"/>
              </a:rPr>
              <a:t>only in open office space</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noProof="0" dirty="0" smtClean="0">
                <a:ln>
                  <a:noFill/>
                </a:ln>
                <a:solidFill>
                  <a:schemeClr val="bg1"/>
                </a:solidFill>
                <a:effectLst/>
                <a:uLnTx/>
                <a:uFillTx/>
                <a:latin typeface="+mn-lt"/>
                <a:ea typeface="+mn-ea"/>
                <a:cs typeface="+mn-cs"/>
              </a:rPr>
              <a:t> Maximized energy efficiency by matching primary air to ventilation air requirements</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baseline="0" dirty="0" smtClean="0">
                <a:solidFill>
                  <a:schemeClr val="bg1"/>
                </a:solidFill>
                <a:latin typeface="+mn-lt"/>
              </a:rPr>
              <a:t> Analysis assumptions:</a:t>
            </a:r>
          </a:p>
          <a:p>
            <a:pPr lvl="1">
              <a:lnSpc>
                <a:spcPts val="3500"/>
              </a:lnSpc>
              <a:spcBef>
                <a:spcPct val="20000"/>
              </a:spcBef>
              <a:buFont typeface="Arial" charset="0"/>
              <a:buChar char="•"/>
              <a:defRPr/>
            </a:pPr>
            <a:r>
              <a:rPr lang="en-US" sz="2000" dirty="0" smtClean="0">
                <a:solidFill>
                  <a:schemeClr val="bg1"/>
                </a:solidFill>
                <a:latin typeface="+mn-lt"/>
              </a:rPr>
              <a:t> 100 ft</a:t>
            </a:r>
            <a:r>
              <a:rPr lang="en-US" sz="2000" baseline="30000" dirty="0" smtClean="0">
                <a:solidFill>
                  <a:schemeClr val="bg1"/>
                </a:solidFill>
                <a:latin typeface="+mn-lt"/>
              </a:rPr>
              <a:t>2</a:t>
            </a:r>
            <a:r>
              <a:rPr lang="en-US" sz="2000" dirty="0" smtClean="0">
                <a:solidFill>
                  <a:schemeClr val="bg1"/>
                </a:solidFill>
                <a:latin typeface="+mn-lt"/>
              </a:rPr>
              <a:t>/person</a:t>
            </a:r>
          </a:p>
          <a:p>
            <a:pPr lvl="1">
              <a:lnSpc>
                <a:spcPts val="3500"/>
              </a:lnSpc>
              <a:spcBef>
                <a:spcPct val="20000"/>
              </a:spcBef>
              <a:buFont typeface="Arial" charset="0"/>
              <a:buChar char="•"/>
              <a:defRPr/>
            </a:pPr>
            <a:r>
              <a:rPr lang="en-US" sz="2000" baseline="0" dirty="0" smtClean="0">
                <a:solidFill>
                  <a:schemeClr val="bg1"/>
                </a:solidFill>
                <a:latin typeface="+mn-lt"/>
              </a:rPr>
              <a:t> Current design used 72⁰F room air,</a:t>
            </a:r>
            <a:r>
              <a:rPr lang="en-US" sz="2000" dirty="0" smtClean="0">
                <a:solidFill>
                  <a:schemeClr val="bg1"/>
                </a:solidFill>
                <a:latin typeface="+mn-lt"/>
              </a:rPr>
              <a:t> 55⁰F supply air</a:t>
            </a:r>
          </a:p>
          <a:p>
            <a:pPr lvl="1">
              <a:lnSpc>
                <a:spcPts val="3500"/>
              </a:lnSpc>
              <a:spcBef>
                <a:spcPct val="20000"/>
              </a:spcBef>
              <a:buFont typeface="Arial" charset="0"/>
              <a:buChar char="•"/>
              <a:defRPr/>
            </a:pPr>
            <a:r>
              <a:rPr lang="en-US" sz="2000" baseline="0" dirty="0" smtClean="0">
                <a:solidFill>
                  <a:schemeClr val="bg1"/>
                </a:solidFill>
                <a:latin typeface="+mn-lt"/>
              </a:rPr>
              <a:t> Latent load = 200 BTUH/person</a:t>
            </a:r>
          </a:p>
        </p:txBody>
      </p:sp>
      <p:graphicFrame>
        <p:nvGraphicFramePr>
          <p:cNvPr id="5" name="Table 4"/>
          <p:cNvGraphicFramePr>
            <a:graphicFrameLocks noGrp="1"/>
          </p:cNvGraphicFramePr>
          <p:nvPr/>
        </p:nvGraphicFramePr>
        <p:xfrm>
          <a:off x="19583400" y="2438400"/>
          <a:ext cx="6477000" cy="2103120"/>
        </p:xfrm>
        <a:graphic>
          <a:graphicData uri="http://schemas.openxmlformats.org/drawingml/2006/table">
            <a:tbl>
              <a:tblPr/>
              <a:tblGrid>
                <a:gridCol w="831840"/>
                <a:gridCol w="831840"/>
                <a:gridCol w="654120"/>
                <a:gridCol w="831840"/>
                <a:gridCol w="831840"/>
                <a:gridCol w="831840"/>
                <a:gridCol w="831840"/>
                <a:gridCol w="831840"/>
              </a:tblGrid>
              <a:tr h="91440">
                <a:tc>
                  <a:txBody>
                    <a:bodyPr/>
                    <a:lstStyle/>
                    <a:p>
                      <a:pPr marL="0" marR="0" algn="ctr">
                        <a:lnSpc>
                          <a:spcPct val="115000"/>
                        </a:lnSpc>
                        <a:spcBef>
                          <a:spcPts val="0"/>
                        </a:spcBef>
                        <a:spcAft>
                          <a:spcPts val="0"/>
                        </a:spcAft>
                      </a:pPr>
                      <a:r>
                        <a:rPr lang="en-US" sz="1000" b="1" dirty="0">
                          <a:solidFill>
                            <a:srgbClr val="FFFFFF"/>
                          </a:solidFill>
                          <a:latin typeface="Calibri"/>
                          <a:ea typeface="Times New Roman"/>
                          <a:cs typeface="Times New Roman"/>
                        </a:rPr>
                        <a:t>Floor</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000" b="1">
                          <a:solidFill>
                            <a:srgbClr val="FFFFFF"/>
                          </a:solidFill>
                          <a:latin typeface="Calibri"/>
                          <a:ea typeface="Times New Roman"/>
                          <a:cs typeface="Times New Roman"/>
                        </a:rPr>
                        <a:t>Description</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000" b="1" dirty="0">
                          <a:solidFill>
                            <a:srgbClr val="FFFFFF"/>
                          </a:solidFill>
                          <a:latin typeface="Calibri"/>
                          <a:ea typeface="Times New Roman"/>
                          <a:cs typeface="Times New Roman"/>
                        </a:rPr>
                        <a:t>Area (SF)</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000" b="1">
                          <a:solidFill>
                            <a:srgbClr val="FFFFFF"/>
                          </a:solidFill>
                          <a:latin typeface="Calibri"/>
                          <a:ea typeface="Times New Roman"/>
                          <a:cs typeface="Times New Roman"/>
                        </a:rPr>
                        <a:t>Population </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000" b="1" dirty="0">
                          <a:solidFill>
                            <a:srgbClr val="FFFFFF"/>
                          </a:solidFill>
                          <a:latin typeface="Calibri"/>
                          <a:ea typeface="Times New Roman"/>
                          <a:cs typeface="Times New Roman"/>
                        </a:rPr>
                        <a:t>VAV CFM</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000" b="1" dirty="0">
                          <a:solidFill>
                            <a:srgbClr val="FFFFFF"/>
                          </a:solidFill>
                          <a:latin typeface="Calibri"/>
                          <a:ea typeface="Times New Roman"/>
                          <a:cs typeface="Times New Roman"/>
                        </a:rPr>
                        <a:t>Sensible Load (BTUH) </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000" b="1">
                          <a:solidFill>
                            <a:srgbClr val="FFFFFF"/>
                          </a:solidFill>
                          <a:latin typeface="Calibri"/>
                          <a:ea typeface="Times New Roman"/>
                          <a:cs typeface="Times New Roman"/>
                        </a:rPr>
                        <a:t>Latent Load    (BTUH) </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000" b="1" dirty="0">
                          <a:solidFill>
                            <a:srgbClr val="FFFFFF"/>
                          </a:solidFill>
                          <a:latin typeface="Calibri"/>
                          <a:ea typeface="Times New Roman"/>
                          <a:cs typeface="Times New Roman"/>
                        </a:rPr>
                        <a:t> Outdoor Air Requirement (CFM) </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91440">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1</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Open Office</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11,380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114</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9,500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174,420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22,760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1,565</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91440">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Open Office</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19,862</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199</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12,000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220,320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39,724</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2,731</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91440">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Open Office</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20,534</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205</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12,000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220,320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41,068</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2,823</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91440">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4</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Open Office</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20,534</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205</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12,000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220,320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41,068</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2,823</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91440">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Open Office</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20,534</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205</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12,000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220,320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41,068</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2,823</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91440">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6</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Open Office</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20,534</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205</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12,000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220,320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41,068</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2,823</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91440">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7</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Open Office</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20,534</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205</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12,000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220,320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41,068</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2,823</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91440">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8</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Open Office</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20,534</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205</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12,000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220,320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41,068</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2,823</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91440">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9</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Open Office</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20,534</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205</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12,000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220,320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41,068</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2,823</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3"/>
          <p:cNvSpPr txBox="1">
            <a:spLocks/>
          </p:cNvSpPr>
          <p:nvPr/>
        </p:nvSpPr>
        <p:spPr bwMode="auto">
          <a:xfrm>
            <a:off x="9829800" y="1295400"/>
            <a:ext cx="7086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Number of Chilled Beams Required</a:t>
            </a:r>
            <a:endParaRPr kumimoji="0" lang="en-US" sz="2000" b="0" i="0" u="none" strike="noStrike" kern="1200" cap="none" spc="0" normalizeH="0" noProof="0" dirty="0" smtClean="0">
              <a:ln>
                <a:noFill/>
              </a:ln>
              <a:solidFill>
                <a:schemeClr val="bg1"/>
              </a:solidFill>
              <a:effectLst/>
              <a:uLnTx/>
              <a:uFillTx/>
              <a:latin typeface="+mn-lt"/>
              <a:ea typeface="+mn-ea"/>
              <a:cs typeface="+mn-cs"/>
            </a:endParaRP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noProof="0" dirty="0" smtClean="0">
                <a:solidFill>
                  <a:schemeClr val="bg1"/>
                </a:solidFill>
                <a:latin typeface="+mn-lt"/>
              </a:rPr>
              <a:t> </a:t>
            </a:r>
            <a:r>
              <a:rPr lang="en-US" sz="2000" dirty="0" smtClean="0">
                <a:solidFill>
                  <a:schemeClr val="bg1"/>
                </a:solidFill>
                <a:latin typeface="+mn-lt"/>
              </a:rPr>
              <a:t>Room</a:t>
            </a:r>
            <a:r>
              <a:rPr lang="en-US" sz="2000" noProof="0" dirty="0" smtClean="0">
                <a:solidFill>
                  <a:schemeClr val="bg1"/>
                </a:solidFill>
                <a:latin typeface="+mn-lt"/>
              </a:rPr>
              <a:t> air: 72⁰F/50% relative humidity (0.00836lb</a:t>
            </a:r>
            <a:r>
              <a:rPr lang="en-US" sz="2000" baseline="-25000" noProof="0" dirty="0" smtClean="0">
                <a:solidFill>
                  <a:schemeClr val="bg1"/>
                </a:solidFill>
                <a:latin typeface="+mn-lt"/>
              </a:rPr>
              <a:t>w</a:t>
            </a:r>
            <a:r>
              <a:rPr lang="en-US" sz="2000" noProof="0" dirty="0" smtClean="0">
                <a:solidFill>
                  <a:schemeClr val="bg1"/>
                </a:solidFill>
                <a:latin typeface="+mn-lt"/>
              </a:rPr>
              <a:t>/</a:t>
            </a:r>
            <a:r>
              <a:rPr lang="en-US" sz="2000" noProof="0" dirty="0" err="1" smtClean="0">
                <a:solidFill>
                  <a:schemeClr val="bg1"/>
                </a:solidFill>
                <a:latin typeface="+mn-lt"/>
              </a:rPr>
              <a:t>lb</a:t>
            </a:r>
            <a:r>
              <a:rPr lang="en-US" sz="2000" baseline="-25000" noProof="0" dirty="0" err="1" smtClean="0">
                <a:solidFill>
                  <a:schemeClr val="bg1"/>
                </a:solidFill>
                <a:latin typeface="+mn-lt"/>
              </a:rPr>
              <a:t>da</a:t>
            </a:r>
            <a:r>
              <a:rPr lang="en-US" sz="2000" noProof="0" dirty="0" smtClean="0">
                <a:solidFill>
                  <a:schemeClr val="bg1"/>
                </a:solidFill>
                <a:latin typeface="+mn-lt"/>
              </a:rPr>
              <a:t>)</a:t>
            </a:r>
          </a:p>
          <a:p>
            <a:pPr lvl="0">
              <a:lnSpc>
                <a:spcPts val="3500"/>
              </a:lnSpc>
              <a:spcBef>
                <a:spcPct val="20000"/>
              </a:spcBef>
              <a:buFont typeface="Arial" charset="0"/>
              <a:buChar char="•"/>
              <a:defRPr/>
            </a:pPr>
            <a:r>
              <a:rPr lang="en-US" sz="2000" dirty="0" smtClean="0">
                <a:solidFill>
                  <a:schemeClr val="bg1"/>
                </a:solidFill>
                <a:latin typeface="+mn-lt"/>
              </a:rPr>
              <a:t> Supply air: 55⁰F/58% relative humidity (0.00535lb</a:t>
            </a:r>
            <a:r>
              <a:rPr lang="en-US" sz="2000" baseline="-25000" dirty="0" smtClean="0">
                <a:solidFill>
                  <a:schemeClr val="bg1"/>
                </a:solidFill>
                <a:latin typeface="+mn-lt"/>
              </a:rPr>
              <a:t>w</a:t>
            </a:r>
            <a:r>
              <a:rPr lang="en-US" sz="2000" dirty="0" smtClean="0">
                <a:solidFill>
                  <a:schemeClr val="bg1"/>
                </a:solidFill>
                <a:latin typeface="+mn-lt"/>
              </a:rPr>
              <a:t>/</a:t>
            </a:r>
            <a:r>
              <a:rPr lang="en-US" sz="2000" dirty="0" err="1" smtClean="0">
                <a:solidFill>
                  <a:schemeClr val="bg1"/>
                </a:solidFill>
                <a:latin typeface="+mn-lt"/>
              </a:rPr>
              <a:t>lb</a:t>
            </a:r>
            <a:r>
              <a:rPr lang="en-US" sz="2000" baseline="-25000" dirty="0" err="1" smtClean="0">
                <a:solidFill>
                  <a:schemeClr val="bg1"/>
                </a:solidFill>
                <a:latin typeface="+mn-lt"/>
              </a:rPr>
              <a:t>da</a:t>
            </a:r>
            <a:r>
              <a:rPr lang="en-US" sz="2000" dirty="0" smtClean="0">
                <a:solidFill>
                  <a:schemeClr val="bg1"/>
                </a:solidFill>
                <a:latin typeface="+mn-lt"/>
              </a:rPr>
              <a:t>)</a:t>
            </a:r>
          </a:p>
          <a:p>
            <a:pPr lvl="0">
              <a:lnSpc>
                <a:spcPts val="3500"/>
              </a:lnSpc>
              <a:spcBef>
                <a:spcPct val="20000"/>
              </a:spcBef>
              <a:buFont typeface="Arial" charset="0"/>
              <a:buChar char="•"/>
              <a:defRPr/>
            </a:pPr>
            <a:r>
              <a:rPr lang="en-US" sz="2000" dirty="0" smtClean="0">
                <a:solidFill>
                  <a:schemeClr val="bg1"/>
                </a:solidFill>
                <a:latin typeface="+mn-lt"/>
              </a:rPr>
              <a:t> Analysis used 1,000 BTUH sensible heat per ft of beam</a:t>
            </a:r>
          </a:p>
          <a:p>
            <a:pPr lvl="0">
              <a:lnSpc>
                <a:spcPts val="3500"/>
              </a:lnSpc>
              <a:spcBef>
                <a:spcPct val="20000"/>
              </a:spcBef>
              <a:buFont typeface="Arial" charset="0"/>
              <a:buChar char="•"/>
              <a:defRPr/>
            </a:pPr>
            <a:r>
              <a:rPr lang="en-US" sz="2000" dirty="0" smtClean="0">
                <a:solidFill>
                  <a:schemeClr val="bg1"/>
                </a:solidFill>
                <a:latin typeface="+mn-lt"/>
              </a:rPr>
              <a:t> Based on 6’ chilled beams</a:t>
            </a:r>
          </a:p>
          <a:p>
            <a:pPr marL="0" marR="0" lvl="0" indent="0" algn="l" defTabSz="914400" rtl="0" eaLnBrk="1" fontAlgn="base" latinLnBrk="0" hangingPunct="1">
              <a:lnSpc>
                <a:spcPts val="3500"/>
              </a:lnSpc>
              <a:spcBef>
                <a:spcPct val="20000"/>
              </a:spcBef>
              <a:spcAft>
                <a:spcPct val="0"/>
              </a:spcAft>
              <a:buClrTx/>
              <a:buSzTx/>
              <a:tabLst/>
              <a:defRPr/>
            </a:pPr>
            <a:endParaRPr lang="en-US" sz="2000" baseline="0" dirty="0" smtClean="0">
              <a:solidFill>
                <a:schemeClr val="bg1"/>
              </a:solidFill>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3"/>
          <p:cNvSpPr txBox="1">
            <a:spLocks/>
          </p:cNvSpPr>
          <p:nvPr/>
        </p:nvSpPr>
        <p:spPr bwMode="auto">
          <a:xfrm>
            <a:off x="9829800" y="1295400"/>
            <a:ext cx="7086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Number of Chilled Beams Required</a:t>
            </a:r>
            <a:endParaRPr kumimoji="0" lang="en-US" sz="2000" b="0" i="0" u="none" strike="noStrike" kern="1200" cap="none" spc="0" normalizeH="0" noProof="0" dirty="0" smtClean="0">
              <a:ln>
                <a:noFill/>
              </a:ln>
              <a:solidFill>
                <a:schemeClr val="bg1"/>
              </a:solidFill>
              <a:effectLst/>
              <a:uLnTx/>
              <a:uFillTx/>
              <a:latin typeface="+mn-lt"/>
              <a:ea typeface="+mn-ea"/>
              <a:cs typeface="+mn-cs"/>
            </a:endParaRP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noProof="0" dirty="0" smtClean="0">
                <a:solidFill>
                  <a:schemeClr val="bg1"/>
                </a:solidFill>
                <a:latin typeface="+mn-lt"/>
              </a:rPr>
              <a:t> </a:t>
            </a:r>
            <a:r>
              <a:rPr lang="en-US" sz="2000" dirty="0" smtClean="0">
                <a:solidFill>
                  <a:schemeClr val="bg1"/>
                </a:solidFill>
                <a:latin typeface="+mn-lt"/>
              </a:rPr>
              <a:t>Room</a:t>
            </a:r>
            <a:r>
              <a:rPr lang="en-US" sz="2000" noProof="0" dirty="0" smtClean="0">
                <a:solidFill>
                  <a:schemeClr val="bg1"/>
                </a:solidFill>
                <a:latin typeface="+mn-lt"/>
              </a:rPr>
              <a:t> air: 72⁰F/50% relative humidity (0.00836lb</a:t>
            </a:r>
            <a:r>
              <a:rPr lang="en-US" sz="2000" baseline="-25000" noProof="0" dirty="0" smtClean="0">
                <a:solidFill>
                  <a:schemeClr val="bg1"/>
                </a:solidFill>
                <a:latin typeface="+mn-lt"/>
              </a:rPr>
              <a:t>w</a:t>
            </a:r>
            <a:r>
              <a:rPr lang="en-US" sz="2000" noProof="0" dirty="0" smtClean="0">
                <a:solidFill>
                  <a:schemeClr val="bg1"/>
                </a:solidFill>
                <a:latin typeface="+mn-lt"/>
              </a:rPr>
              <a:t>/</a:t>
            </a:r>
            <a:r>
              <a:rPr lang="en-US" sz="2000" noProof="0" dirty="0" err="1" smtClean="0">
                <a:solidFill>
                  <a:schemeClr val="bg1"/>
                </a:solidFill>
                <a:latin typeface="+mn-lt"/>
              </a:rPr>
              <a:t>lb</a:t>
            </a:r>
            <a:r>
              <a:rPr lang="en-US" sz="2000" baseline="-25000" noProof="0" dirty="0" err="1" smtClean="0">
                <a:solidFill>
                  <a:schemeClr val="bg1"/>
                </a:solidFill>
                <a:latin typeface="+mn-lt"/>
              </a:rPr>
              <a:t>da</a:t>
            </a:r>
            <a:r>
              <a:rPr lang="en-US" sz="2000" noProof="0" dirty="0" smtClean="0">
                <a:solidFill>
                  <a:schemeClr val="bg1"/>
                </a:solidFill>
                <a:latin typeface="+mn-lt"/>
              </a:rPr>
              <a:t>)</a:t>
            </a:r>
          </a:p>
          <a:p>
            <a:pPr lvl="0">
              <a:lnSpc>
                <a:spcPts val="3500"/>
              </a:lnSpc>
              <a:spcBef>
                <a:spcPct val="20000"/>
              </a:spcBef>
              <a:buFont typeface="Arial" charset="0"/>
              <a:buChar char="•"/>
              <a:defRPr/>
            </a:pPr>
            <a:r>
              <a:rPr lang="en-US" sz="2000" dirty="0" smtClean="0">
                <a:solidFill>
                  <a:schemeClr val="bg1"/>
                </a:solidFill>
                <a:latin typeface="+mn-lt"/>
              </a:rPr>
              <a:t> Supply air: 55⁰F/58% relative humidity (0.00535lb</a:t>
            </a:r>
            <a:r>
              <a:rPr lang="en-US" sz="2000" baseline="-25000" dirty="0" smtClean="0">
                <a:solidFill>
                  <a:schemeClr val="bg1"/>
                </a:solidFill>
                <a:latin typeface="+mn-lt"/>
              </a:rPr>
              <a:t>w</a:t>
            </a:r>
            <a:r>
              <a:rPr lang="en-US" sz="2000" dirty="0" smtClean="0">
                <a:solidFill>
                  <a:schemeClr val="bg1"/>
                </a:solidFill>
                <a:latin typeface="+mn-lt"/>
              </a:rPr>
              <a:t>/</a:t>
            </a:r>
            <a:r>
              <a:rPr lang="en-US" sz="2000" dirty="0" err="1" smtClean="0">
                <a:solidFill>
                  <a:schemeClr val="bg1"/>
                </a:solidFill>
                <a:latin typeface="+mn-lt"/>
              </a:rPr>
              <a:t>lb</a:t>
            </a:r>
            <a:r>
              <a:rPr lang="en-US" sz="2000" baseline="-25000" dirty="0" err="1" smtClean="0">
                <a:solidFill>
                  <a:schemeClr val="bg1"/>
                </a:solidFill>
                <a:latin typeface="+mn-lt"/>
              </a:rPr>
              <a:t>da</a:t>
            </a:r>
            <a:r>
              <a:rPr lang="en-US" sz="2000" dirty="0" smtClean="0">
                <a:solidFill>
                  <a:schemeClr val="bg1"/>
                </a:solidFill>
                <a:latin typeface="+mn-lt"/>
              </a:rPr>
              <a:t>)</a:t>
            </a:r>
          </a:p>
          <a:p>
            <a:pPr lvl="0">
              <a:lnSpc>
                <a:spcPts val="3500"/>
              </a:lnSpc>
              <a:spcBef>
                <a:spcPct val="20000"/>
              </a:spcBef>
              <a:buFont typeface="Arial" charset="0"/>
              <a:buChar char="•"/>
              <a:defRPr/>
            </a:pPr>
            <a:r>
              <a:rPr lang="en-US" sz="2000" dirty="0" smtClean="0">
                <a:solidFill>
                  <a:schemeClr val="bg1"/>
                </a:solidFill>
                <a:latin typeface="+mn-lt"/>
              </a:rPr>
              <a:t> Analysis used 1,000 BTUH sensible heat per ft of beam</a:t>
            </a:r>
          </a:p>
          <a:p>
            <a:pPr lvl="0">
              <a:lnSpc>
                <a:spcPts val="3500"/>
              </a:lnSpc>
              <a:spcBef>
                <a:spcPct val="20000"/>
              </a:spcBef>
              <a:buFont typeface="Arial" charset="0"/>
              <a:buChar char="•"/>
              <a:defRPr/>
            </a:pPr>
            <a:r>
              <a:rPr lang="en-US" sz="2000" dirty="0" smtClean="0">
                <a:solidFill>
                  <a:schemeClr val="bg1"/>
                </a:solidFill>
                <a:latin typeface="+mn-lt"/>
              </a:rPr>
              <a:t> Based on 6’ chilled beams</a:t>
            </a:r>
          </a:p>
          <a:p>
            <a:pPr marL="0" marR="0" lvl="0" indent="0" algn="l" defTabSz="914400" rtl="0" eaLnBrk="1" fontAlgn="base" latinLnBrk="0" hangingPunct="1">
              <a:lnSpc>
                <a:spcPts val="3500"/>
              </a:lnSpc>
              <a:spcBef>
                <a:spcPct val="20000"/>
              </a:spcBef>
              <a:spcAft>
                <a:spcPct val="0"/>
              </a:spcAft>
              <a:buClrTx/>
              <a:buSzTx/>
              <a:tabLst/>
              <a:defRPr/>
            </a:pPr>
            <a:endParaRPr lang="en-US" sz="2000" baseline="0" dirty="0" smtClean="0">
              <a:solidFill>
                <a:schemeClr val="bg1"/>
              </a:solidFill>
              <a:latin typeface="+mn-lt"/>
            </a:endParaRPr>
          </a:p>
        </p:txBody>
      </p:sp>
      <p:graphicFrame>
        <p:nvGraphicFramePr>
          <p:cNvPr id="6" name="Table 5"/>
          <p:cNvGraphicFramePr>
            <a:graphicFrameLocks noGrp="1"/>
          </p:cNvGraphicFramePr>
          <p:nvPr/>
        </p:nvGraphicFramePr>
        <p:xfrm>
          <a:off x="19964400" y="2484120"/>
          <a:ext cx="5791200" cy="2240280"/>
        </p:xfrm>
        <a:graphic>
          <a:graphicData uri="http://schemas.openxmlformats.org/drawingml/2006/table">
            <a:tbl>
              <a:tblPr/>
              <a:tblGrid>
                <a:gridCol w="457200"/>
                <a:gridCol w="914400"/>
                <a:gridCol w="1143000"/>
                <a:gridCol w="1219200"/>
                <a:gridCol w="1092200"/>
                <a:gridCol w="965200"/>
              </a:tblGrid>
              <a:tr h="466725">
                <a:tc>
                  <a:txBody>
                    <a:bodyPr/>
                    <a:lstStyle/>
                    <a:p>
                      <a:pPr marL="0" marR="0" algn="ctr">
                        <a:lnSpc>
                          <a:spcPct val="115000"/>
                        </a:lnSpc>
                        <a:spcBef>
                          <a:spcPts val="0"/>
                        </a:spcBef>
                        <a:spcAft>
                          <a:spcPts val="0"/>
                        </a:spcAft>
                      </a:pPr>
                      <a:r>
                        <a:rPr lang="en-US" sz="1000" b="1" dirty="0">
                          <a:solidFill>
                            <a:srgbClr val="FFFFFF"/>
                          </a:solidFill>
                          <a:latin typeface="Calibri"/>
                          <a:ea typeface="Times New Roman"/>
                          <a:cs typeface="Times New Roman"/>
                        </a:rPr>
                        <a:t>Floor</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000" b="1" dirty="0">
                          <a:solidFill>
                            <a:srgbClr val="FFFFFF"/>
                          </a:solidFill>
                          <a:latin typeface="Calibri"/>
                          <a:ea typeface="Times New Roman"/>
                          <a:cs typeface="Times New Roman"/>
                        </a:rPr>
                        <a:t>Total Sensible </a:t>
                      </a:r>
                      <a:endParaRPr lang="en-US" sz="1100" dirty="0">
                        <a:latin typeface="Calibri"/>
                        <a:ea typeface="Calibri"/>
                        <a:cs typeface="Times New Roman"/>
                      </a:endParaRPr>
                    </a:p>
                    <a:p>
                      <a:pPr marL="0" marR="0" algn="ctr">
                        <a:lnSpc>
                          <a:spcPct val="115000"/>
                        </a:lnSpc>
                        <a:spcBef>
                          <a:spcPts val="0"/>
                        </a:spcBef>
                        <a:spcAft>
                          <a:spcPts val="0"/>
                        </a:spcAft>
                      </a:pPr>
                      <a:r>
                        <a:rPr lang="en-US" sz="1000" b="1" dirty="0">
                          <a:solidFill>
                            <a:srgbClr val="FFFFFF"/>
                          </a:solidFill>
                          <a:latin typeface="Calibri"/>
                          <a:ea typeface="Times New Roman"/>
                          <a:cs typeface="Times New Roman"/>
                        </a:rPr>
                        <a:t>Load (BTUH)</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000" b="1" dirty="0">
                          <a:solidFill>
                            <a:srgbClr val="FFFFFF"/>
                          </a:solidFill>
                          <a:latin typeface="Calibri"/>
                          <a:ea typeface="Times New Roman"/>
                          <a:cs typeface="Times New Roman"/>
                        </a:rPr>
                        <a:t>Primary Air Sensible</a:t>
                      </a:r>
                      <a:endParaRPr lang="en-US" sz="1100" dirty="0">
                        <a:latin typeface="Calibri"/>
                        <a:ea typeface="Calibri"/>
                        <a:cs typeface="Times New Roman"/>
                      </a:endParaRPr>
                    </a:p>
                    <a:p>
                      <a:pPr marL="0" marR="0" algn="ctr">
                        <a:lnSpc>
                          <a:spcPct val="115000"/>
                        </a:lnSpc>
                        <a:spcBef>
                          <a:spcPts val="0"/>
                        </a:spcBef>
                        <a:spcAft>
                          <a:spcPts val="0"/>
                        </a:spcAft>
                      </a:pPr>
                      <a:r>
                        <a:rPr lang="en-US" sz="1000" b="1" dirty="0">
                          <a:solidFill>
                            <a:srgbClr val="FFFFFF"/>
                          </a:solidFill>
                          <a:latin typeface="Calibri"/>
                          <a:ea typeface="Times New Roman"/>
                          <a:cs typeface="Times New Roman"/>
                        </a:rPr>
                        <a:t>Capacity (BTUH)</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000" b="1" dirty="0">
                          <a:solidFill>
                            <a:srgbClr val="FFFFFF"/>
                          </a:solidFill>
                          <a:latin typeface="Calibri"/>
                          <a:ea typeface="Times New Roman"/>
                          <a:cs typeface="Times New Roman"/>
                        </a:rPr>
                        <a:t>Primary Air </a:t>
                      </a:r>
                      <a:endParaRPr lang="en-US" sz="1100" dirty="0">
                        <a:latin typeface="Calibri"/>
                        <a:ea typeface="Calibri"/>
                        <a:cs typeface="Times New Roman"/>
                      </a:endParaRPr>
                    </a:p>
                    <a:p>
                      <a:pPr marL="0" marR="0" algn="ctr">
                        <a:lnSpc>
                          <a:spcPct val="115000"/>
                        </a:lnSpc>
                        <a:spcBef>
                          <a:spcPts val="0"/>
                        </a:spcBef>
                        <a:spcAft>
                          <a:spcPts val="0"/>
                        </a:spcAft>
                      </a:pPr>
                      <a:r>
                        <a:rPr lang="en-US" sz="1000" b="1" dirty="0">
                          <a:solidFill>
                            <a:srgbClr val="FFFFFF"/>
                          </a:solidFill>
                          <a:latin typeface="Calibri"/>
                          <a:ea typeface="Times New Roman"/>
                          <a:cs typeface="Times New Roman"/>
                        </a:rPr>
                        <a:t>Sensible % of </a:t>
                      </a:r>
                      <a:endParaRPr lang="en-US" sz="1100" dirty="0">
                        <a:latin typeface="Calibri"/>
                        <a:ea typeface="Calibri"/>
                        <a:cs typeface="Times New Roman"/>
                      </a:endParaRPr>
                    </a:p>
                    <a:p>
                      <a:pPr marL="0" marR="0" algn="ctr">
                        <a:lnSpc>
                          <a:spcPct val="115000"/>
                        </a:lnSpc>
                        <a:spcBef>
                          <a:spcPts val="0"/>
                        </a:spcBef>
                        <a:spcAft>
                          <a:spcPts val="0"/>
                        </a:spcAft>
                      </a:pPr>
                      <a:r>
                        <a:rPr lang="en-US" sz="1000" b="1" dirty="0">
                          <a:solidFill>
                            <a:srgbClr val="FFFFFF"/>
                          </a:solidFill>
                          <a:latin typeface="Calibri"/>
                          <a:ea typeface="Times New Roman"/>
                          <a:cs typeface="Times New Roman"/>
                        </a:rPr>
                        <a:t>Total </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000" b="1">
                          <a:solidFill>
                            <a:srgbClr val="FFFFFF"/>
                          </a:solidFill>
                          <a:latin typeface="Calibri"/>
                          <a:ea typeface="Times New Roman"/>
                          <a:cs typeface="Times New Roman"/>
                        </a:rPr>
                        <a:t>Secondary Sensible</a:t>
                      </a:r>
                      <a:endParaRPr lang="en-US" sz="1100">
                        <a:latin typeface="Calibri"/>
                        <a:ea typeface="Calibri"/>
                        <a:cs typeface="Times New Roman"/>
                      </a:endParaRPr>
                    </a:p>
                    <a:p>
                      <a:pPr marL="0" marR="0" algn="ctr">
                        <a:lnSpc>
                          <a:spcPct val="115000"/>
                        </a:lnSpc>
                        <a:spcBef>
                          <a:spcPts val="0"/>
                        </a:spcBef>
                        <a:spcAft>
                          <a:spcPts val="0"/>
                        </a:spcAft>
                      </a:pPr>
                      <a:r>
                        <a:rPr lang="en-US" sz="1000" b="1">
                          <a:solidFill>
                            <a:srgbClr val="FFFFFF"/>
                          </a:solidFill>
                          <a:latin typeface="Calibri"/>
                          <a:ea typeface="Times New Roman"/>
                          <a:cs typeface="Times New Roman"/>
                        </a:rPr>
                        <a:t>Capacity (BTUH)</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000" b="1">
                          <a:solidFill>
                            <a:srgbClr val="FFFFFF"/>
                          </a:solidFill>
                          <a:latin typeface="Calibri"/>
                          <a:ea typeface="Times New Roman"/>
                          <a:cs typeface="Times New Roman"/>
                        </a:rPr>
                        <a:t>Secondary Sensible % </a:t>
                      </a:r>
                      <a:endParaRPr lang="en-US" sz="1100">
                        <a:latin typeface="Calibri"/>
                        <a:ea typeface="Calibri"/>
                        <a:cs typeface="Times New Roman"/>
                      </a:endParaRPr>
                    </a:p>
                    <a:p>
                      <a:pPr marL="0" marR="0" algn="ctr">
                        <a:lnSpc>
                          <a:spcPct val="115000"/>
                        </a:lnSpc>
                        <a:spcBef>
                          <a:spcPts val="0"/>
                        </a:spcBef>
                        <a:spcAft>
                          <a:spcPts val="0"/>
                        </a:spcAft>
                      </a:pPr>
                      <a:r>
                        <a:rPr lang="en-US" sz="1000" b="1">
                          <a:solidFill>
                            <a:srgbClr val="FFFFFF"/>
                          </a:solidFill>
                          <a:latin typeface="Calibri"/>
                          <a:ea typeface="Times New Roman"/>
                          <a:cs typeface="Times New Roman"/>
                        </a:rPr>
                        <a:t>of Total</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190500">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1</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174,420</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28,729</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16.5%</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145,691</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83.5%</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0500">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220,320</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50,142</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22.8%</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170,178</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77.2%</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0500">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220,320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51,838</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23.5%</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168,482</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76.5%</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0500">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4</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220,320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51,838</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23.5%</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168,482</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76.5%</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0500">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220,320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51,838</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23.5%</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168,482</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76.5%</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0500">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6</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220,320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51,838</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23.5%</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168,482</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76.5%</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0500">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7</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220,320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51,838</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23.5%</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168,482</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76.5%</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0500">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8</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220,320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51,838</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23.5%</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168,482</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76.5%</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0500">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9</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220,320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51,838</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23.5%</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168,482</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76.5%</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3"/>
          <p:cNvSpPr txBox="1">
            <a:spLocks/>
          </p:cNvSpPr>
          <p:nvPr/>
        </p:nvSpPr>
        <p:spPr bwMode="auto">
          <a:xfrm>
            <a:off x="9829800" y="1295400"/>
            <a:ext cx="7086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Number of Chilled Beams Required</a:t>
            </a:r>
            <a:endParaRPr kumimoji="0" lang="en-US" sz="2000" b="0" i="0" u="none" strike="noStrike" kern="1200" cap="none" spc="0" normalizeH="0" noProof="0" dirty="0" smtClean="0">
              <a:ln>
                <a:noFill/>
              </a:ln>
              <a:solidFill>
                <a:schemeClr val="bg1"/>
              </a:solidFill>
              <a:effectLst/>
              <a:uLnTx/>
              <a:uFillTx/>
              <a:latin typeface="+mn-lt"/>
              <a:ea typeface="+mn-ea"/>
              <a:cs typeface="+mn-cs"/>
            </a:endParaRP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noProof="0" dirty="0" smtClean="0">
                <a:solidFill>
                  <a:schemeClr val="bg1"/>
                </a:solidFill>
                <a:latin typeface="+mn-lt"/>
              </a:rPr>
              <a:t> </a:t>
            </a:r>
            <a:r>
              <a:rPr lang="en-US" sz="2000" dirty="0" smtClean="0">
                <a:solidFill>
                  <a:schemeClr val="bg1"/>
                </a:solidFill>
                <a:latin typeface="+mn-lt"/>
              </a:rPr>
              <a:t>Room</a:t>
            </a:r>
            <a:r>
              <a:rPr lang="en-US" sz="2000" noProof="0" dirty="0" smtClean="0">
                <a:solidFill>
                  <a:schemeClr val="bg1"/>
                </a:solidFill>
                <a:latin typeface="+mn-lt"/>
              </a:rPr>
              <a:t> air: 72⁰F/50% relative humidity (0.00836lb</a:t>
            </a:r>
            <a:r>
              <a:rPr lang="en-US" sz="2000" baseline="-25000" noProof="0" dirty="0" smtClean="0">
                <a:solidFill>
                  <a:schemeClr val="bg1"/>
                </a:solidFill>
                <a:latin typeface="+mn-lt"/>
              </a:rPr>
              <a:t>w</a:t>
            </a:r>
            <a:r>
              <a:rPr lang="en-US" sz="2000" noProof="0" dirty="0" smtClean="0">
                <a:solidFill>
                  <a:schemeClr val="bg1"/>
                </a:solidFill>
                <a:latin typeface="+mn-lt"/>
              </a:rPr>
              <a:t>/</a:t>
            </a:r>
            <a:r>
              <a:rPr lang="en-US" sz="2000" noProof="0" dirty="0" err="1" smtClean="0">
                <a:solidFill>
                  <a:schemeClr val="bg1"/>
                </a:solidFill>
                <a:latin typeface="+mn-lt"/>
              </a:rPr>
              <a:t>lb</a:t>
            </a:r>
            <a:r>
              <a:rPr lang="en-US" sz="2000" baseline="-25000" noProof="0" dirty="0" err="1" smtClean="0">
                <a:solidFill>
                  <a:schemeClr val="bg1"/>
                </a:solidFill>
                <a:latin typeface="+mn-lt"/>
              </a:rPr>
              <a:t>da</a:t>
            </a:r>
            <a:r>
              <a:rPr lang="en-US" sz="2000" noProof="0" dirty="0" smtClean="0">
                <a:solidFill>
                  <a:schemeClr val="bg1"/>
                </a:solidFill>
                <a:latin typeface="+mn-lt"/>
              </a:rPr>
              <a:t>)</a:t>
            </a:r>
          </a:p>
          <a:p>
            <a:pPr lvl="0">
              <a:lnSpc>
                <a:spcPts val="3500"/>
              </a:lnSpc>
              <a:spcBef>
                <a:spcPct val="20000"/>
              </a:spcBef>
              <a:buFont typeface="Arial" charset="0"/>
              <a:buChar char="•"/>
              <a:defRPr/>
            </a:pPr>
            <a:r>
              <a:rPr lang="en-US" sz="2000" dirty="0" smtClean="0">
                <a:solidFill>
                  <a:schemeClr val="bg1"/>
                </a:solidFill>
                <a:latin typeface="+mn-lt"/>
              </a:rPr>
              <a:t> Supply air: 55⁰F/58% relative humidity (0.00535lb</a:t>
            </a:r>
            <a:r>
              <a:rPr lang="en-US" sz="2000" baseline="-25000" dirty="0" smtClean="0">
                <a:solidFill>
                  <a:schemeClr val="bg1"/>
                </a:solidFill>
                <a:latin typeface="+mn-lt"/>
              </a:rPr>
              <a:t>w</a:t>
            </a:r>
            <a:r>
              <a:rPr lang="en-US" sz="2000" dirty="0" smtClean="0">
                <a:solidFill>
                  <a:schemeClr val="bg1"/>
                </a:solidFill>
                <a:latin typeface="+mn-lt"/>
              </a:rPr>
              <a:t>/</a:t>
            </a:r>
            <a:r>
              <a:rPr lang="en-US" sz="2000" dirty="0" err="1" smtClean="0">
                <a:solidFill>
                  <a:schemeClr val="bg1"/>
                </a:solidFill>
                <a:latin typeface="+mn-lt"/>
              </a:rPr>
              <a:t>lb</a:t>
            </a:r>
            <a:r>
              <a:rPr lang="en-US" sz="2000" baseline="-25000" dirty="0" err="1" smtClean="0">
                <a:solidFill>
                  <a:schemeClr val="bg1"/>
                </a:solidFill>
                <a:latin typeface="+mn-lt"/>
              </a:rPr>
              <a:t>da</a:t>
            </a:r>
            <a:r>
              <a:rPr lang="en-US" sz="2000" dirty="0" smtClean="0">
                <a:solidFill>
                  <a:schemeClr val="bg1"/>
                </a:solidFill>
                <a:latin typeface="+mn-lt"/>
              </a:rPr>
              <a:t>)</a:t>
            </a:r>
          </a:p>
          <a:p>
            <a:pPr lvl="0">
              <a:lnSpc>
                <a:spcPts val="3500"/>
              </a:lnSpc>
              <a:spcBef>
                <a:spcPct val="20000"/>
              </a:spcBef>
              <a:buFont typeface="Arial" charset="0"/>
              <a:buChar char="•"/>
              <a:defRPr/>
            </a:pPr>
            <a:r>
              <a:rPr lang="en-US" sz="2000" dirty="0" smtClean="0">
                <a:solidFill>
                  <a:schemeClr val="bg1"/>
                </a:solidFill>
                <a:latin typeface="+mn-lt"/>
              </a:rPr>
              <a:t> Analysis used 1,000 BTUH sensible heat per ft of beam</a:t>
            </a:r>
          </a:p>
          <a:p>
            <a:pPr lvl="0">
              <a:lnSpc>
                <a:spcPts val="3500"/>
              </a:lnSpc>
              <a:spcBef>
                <a:spcPct val="20000"/>
              </a:spcBef>
              <a:buFont typeface="Arial" charset="0"/>
              <a:buChar char="•"/>
              <a:defRPr/>
            </a:pPr>
            <a:r>
              <a:rPr lang="en-US" sz="2000" dirty="0" smtClean="0">
                <a:solidFill>
                  <a:schemeClr val="bg1"/>
                </a:solidFill>
                <a:latin typeface="+mn-lt"/>
              </a:rPr>
              <a:t> Based on 6’ chilled beams</a:t>
            </a:r>
          </a:p>
          <a:p>
            <a:pPr marL="0" marR="0" lvl="0" indent="0" algn="l" defTabSz="914400" rtl="0" eaLnBrk="1" fontAlgn="base" latinLnBrk="0" hangingPunct="1">
              <a:lnSpc>
                <a:spcPts val="3500"/>
              </a:lnSpc>
              <a:spcBef>
                <a:spcPct val="20000"/>
              </a:spcBef>
              <a:spcAft>
                <a:spcPct val="0"/>
              </a:spcAft>
              <a:buClrTx/>
              <a:buSzTx/>
              <a:tabLst/>
              <a:defRPr/>
            </a:pPr>
            <a:endParaRPr lang="en-US" sz="2000" baseline="0" dirty="0" smtClean="0">
              <a:solidFill>
                <a:schemeClr val="bg1"/>
              </a:solidFill>
              <a:latin typeface="+mn-lt"/>
            </a:endParaRPr>
          </a:p>
        </p:txBody>
      </p:sp>
      <p:graphicFrame>
        <p:nvGraphicFramePr>
          <p:cNvPr id="7" name="Table 6"/>
          <p:cNvGraphicFramePr>
            <a:graphicFrameLocks noGrp="1"/>
          </p:cNvGraphicFramePr>
          <p:nvPr/>
        </p:nvGraphicFramePr>
        <p:xfrm>
          <a:off x="19888201" y="2438400"/>
          <a:ext cx="5943599" cy="2321560"/>
        </p:xfrm>
        <a:graphic>
          <a:graphicData uri="http://schemas.openxmlformats.org/drawingml/2006/table">
            <a:tbl>
              <a:tblPr/>
              <a:tblGrid>
                <a:gridCol w="839096"/>
                <a:gridCol w="1370704"/>
                <a:gridCol w="1981200"/>
                <a:gridCol w="1752599"/>
              </a:tblGrid>
              <a:tr h="416560">
                <a:tc>
                  <a:txBody>
                    <a:bodyPr/>
                    <a:lstStyle/>
                    <a:p>
                      <a:pPr marL="0" marR="0" algn="ctr">
                        <a:lnSpc>
                          <a:spcPct val="115000"/>
                        </a:lnSpc>
                        <a:spcBef>
                          <a:spcPts val="0"/>
                        </a:spcBef>
                        <a:spcAft>
                          <a:spcPts val="0"/>
                        </a:spcAft>
                      </a:pPr>
                      <a:r>
                        <a:rPr lang="en-US" sz="1000" b="1" dirty="0">
                          <a:solidFill>
                            <a:srgbClr val="FFFFFF"/>
                          </a:solidFill>
                          <a:latin typeface="Calibri"/>
                          <a:ea typeface="Times New Roman"/>
                          <a:cs typeface="Times New Roman"/>
                        </a:rPr>
                        <a:t>Floor</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000" b="1">
                          <a:solidFill>
                            <a:srgbClr val="FFFFFF"/>
                          </a:solidFill>
                          <a:latin typeface="Calibri"/>
                          <a:ea typeface="Times New Roman"/>
                          <a:cs typeface="Times New Roman"/>
                        </a:rPr>
                        <a:t>Secondary Sensible </a:t>
                      </a:r>
                      <a:endParaRPr lang="en-US" sz="1100">
                        <a:latin typeface="Calibri"/>
                        <a:ea typeface="Calibri"/>
                        <a:cs typeface="Times New Roman"/>
                      </a:endParaRPr>
                    </a:p>
                    <a:p>
                      <a:pPr marL="0" marR="0" algn="ctr">
                        <a:lnSpc>
                          <a:spcPct val="115000"/>
                        </a:lnSpc>
                        <a:spcBef>
                          <a:spcPts val="0"/>
                        </a:spcBef>
                        <a:spcAft>
                          <a:spcPts val="0"/>
                        </a:spcAft>
                      </a:pPr>
                      <a:r>
                        <a:rPr lang="en-US" sz="1000" b="1">
                          <a:solidFill>
                            <a:srgbClr val="FFFFFF"/>
                          </a:solidFill>
                          <a:latin typeface="Calibri"/>
                          <a:ea typeface="Times New Roman"/>
                          <a:cs typeface="Times New Roman"/>
                        </a:rPr>
                        <a:t>Capacity (BTUH)</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000" b="1">
                          <a:solidFill>
                            <a:srgbClr val="FFFFFF"/>
                          </a:solidFill>
                          <a:latin typeface="Calibri"/>
                          <a:ea typeface="Times New Roman"/>
                          <a:cs typeface="Times New Roman"/>
                        </a:rPr>
                        <a:t>Linear Feet of Chilled </a:t>
                      </a:r>
                      <a:endParaRPr lang="en-US" sz="1100">
                        <a:latin typeface="Calibri"/>
                        <a:ea typeface="Calibri"/>
                        <a:cs typeface="Times New Roman"/>
                      </a:endParaRPr>
                    </a:p>
                    <a:p>
                      <a:pPr marL="0" marR="0" algn="ctr">
                        <a:lnSpc>
                          <a:spcPct val="115000"/>
                        </a:lnSpc>
                        <a:spcBef>
                          <a:spcPts val="0"/>
                        </a:spcBef>
                        <a:spcAft>
                          <a:spcPts val="0"/>
                        </a:spcAft>
                      </a:pPr>
                      <a:r>
                        <a:rPr lang="en-US" sz="1000" b="1">
                          <a:solidFill>
                            <a:srgbClr val="FFFFFF"/>
                          </a:solidFill>
                          <a:latin typeface="Calibri"/>
                          <a:ea typeface="Times New Roman"/>
                          <a:cs typeface="Times New Roman"/>
                        </a:rPr>
                        <a:t>Beam Required</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000" b="1" dirty="0">
                          <a:solidFill>
                            <a:srgbClr val="FFFFFF"/>
                          </a:solidFill>
                          <a:latin typeface="Calibri"/>
                          <a:ea typeface="Times New Roman"/>
                          <a:cs typeface="Times New Roman"/>
                        </a:rPr>
                        <a:t>Number of 6' </a:t>
                      </a:r>
                      <a:endParaRPr lang="en-US" sz="1100" dirty="0">
                        <a:latin typeface="Calibri"/>
                        <a:ea typeface="Calibri"/>
                        <a:cs typeface="Times New Roman"/>
                      </a:endParaRPr>
                    </a:p>
                    <a:p>
                      <a:pPr marL="0" marR="0" algn="ctr">
                        <a:lnSpc>
                          <a:spcPct val="115000"/>
                        </a:lnSpc>
                        <a:spcBef>
                          <a:spcPts val="0"/>
                        </a:spcBef>
                        <a:spcAft>
                          <a:spcPts val="0"/>
                        </a:spcAft>
                      </a:pPr>
                      <a:r>
                        <a:rPr lang="en-US" sz="1000" b="1" dirty="0">
                          <a:solidFill>
                            <a:srgbClr val="FFFFFF"/>
                          </a:solidFill>
                          <a:latin typeface="Calibri"/>
                          <a:ea typeface="Times New Roman"/>
                          <a:cs typeface="Times New Roman"/>
                        </a:rPr>
                        <a:t>Chilled Beams</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190500">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1</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145,691</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146</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25</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0500">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2</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170,178</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170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29</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0500">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168,482</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168</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29</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0500">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4</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168,482</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168</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29</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0500">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168,482</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168</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29</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0500">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6</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168,482</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168</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29</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0500">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7</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168,482</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168</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29</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0500">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8</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168,482</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168</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29</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0500">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9</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168,482</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168</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29</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0500">
                <a:tc>
                  <a:txBody>
                    <a:bodyPr/>
                    <a:lstStyle/>
                    <a:p>
                      <a:endParaRPr lang="en-US" sz="11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100">
                        <a:latin typeface="Calibri"/>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Total Number of 6’ Beams</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257</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3"/>
          <p:cNvSpPr txBox="1">
            <a:spLocks/>
          </p:cNvSpPr>
          <p:nvPr/>
        </p:nvSpPr>
        <p:spPr bwMode="auto">
          <a:xfrm>
            <a:off x="9829800" y="1295400"/>
            <a:ext cx="7086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Chilled Beam Costs</a:t>
            </a:r>
            <a:endParaRPr kumimoji="0" lang="en-US" sz="2000" b="0" i="0" u="none" strike="noStrike" kern="1200" cap="none" spc="0" normalizeH="0" noProof="0" dirty="0" smtClean="0">
              <a:ln>
                <a:noFill/>
              </a:ln>
              <a:solidFill>
                <a:schemeClr val="bg1"/>
              </a:solidFill>
              <a:effectLst/>
              <a:uLnTx/>
              <a:uFillTx/>
              <a:latin typeface="+mn-lt"/>
              <a:ea typeface="+mn-ea"/>
              <a:cs typeface="+mn-cs"/>
            </a:endParaRP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noProof="0" dirty="0" smtClean="0">
                <a:solidFill>
                  <a:schemeClr val="bg1"/>
                </a:solidFill>
                <a:latin typeface="+mn-lt"/>
              </a:rPr>
              <a:t> Material cost for chilled beams is $140 per linear foot</a:t>
            </a:r>
          </a:p>
          <a:p>
            <a:pPr lvl="0">
              <a:lnSpc>
                <a:spcPts val="3500"/>
              </a:lnSpc>
              <a:spcBef>
                <a:spcPct val="20000"/>
              </a:spcBef>
              <a:buFont typeface="Arial" charset="0"/>
              <a:buChar char="•"/>
              <a:defRPr/>
            </a:pPr>
            <a:r>
              <a:rPr lang="en-US" sz="2000" dirty="0" smtClean="0">
                <a:solidFill>
                  <a:schemeClr val="bg1"/>
                </a:solidFill>
                <a:latin typeface="+mn-lt"/>
              </a:rPr>
              <a:t> Material cost for chilled beams is $140 per linear foot</a:t>
            </a:r>
          </a:p>
          <a:p>
            <a:pPr lvl="0">
              <a:lnSpc>
                <a:spcPts val="3500"/>
              </a:lnSpc>
              <a:spcBef>
                <a:spcPct val="20000"/>
              </a:spcBef>
              <a:buFont typeface="Arial" charset="0"/>
              <a:buChar char="•"/>
              <a:defRPr/>
            </a:pPr>
            <a:r>
              <a:rPr lang="en-US" sz="2000" noProof="0" dirty="0" smtClean="0">
                <a:solidFill>
                  <a:schemeClr val="bg1"/>
                </a:solidFill>
                <a:latin typeface="+mn-lt"/>
              </a:rPr>
              <a:t> Each 6’ beam will cost $1,680 installed</a:t>
            </a:r>
          </a:p>
        </p:txBody>
      </p:sp>
      <p:graphicFrame>
        <p:nvGraphicFramePr>
          <p:cNvPr id="6" name="Table 5"/>
          <p:cNvGraphicFramePr>
            <a:graphicFrameLocks noGrp="1"/>
          </p:cNvGraphicFramePr>
          <p:nvPr/>
        </p:nvGraphicFramePr>
        <p:xfrm>
          <a:off x="20040600" y="2362200"/>
          <a:ext cx="5638800" cy="2517775"/>
        </p:xfrm>
        <a:graphic>
          <a:graphicData uri="http://schemas.openxmlformats.org/drawingml/2006/table">
            <a:tbl>
              <a:tblPr/>
              <a:tblGrid>
                <a:gridCol w="1127760"/>
                <a:gridCol w="1127760"/>
                <a:gridCol w="1127760"/>
                <a:gridCol w="1127760"/>
                <a:gridCol w="1127760"/>
              </a:tblGrid>
              <a:tr h="393700">
                <a:tc>
                  <a:txBody>
                    <a:bodyPr/>
                    <a:lstStyle/>
                    <a:p>
                      <a:pPr marL="0" marR="0" algn="ctr">
                        <a:lnSpc>
                          <a:spcPct val="115000"/>
                        </a:lnSpc>
                        <a:spcBef>
                          <a:spcPts val="0"/>
                        </a:spcBef>
                        <a:spcAft>
                          <a:spcPts val="0"/>
                        </a:spcAft>
                      </a:pPr>
                      <a:r>
                        <a:rPr lang="en-US" sz="1000" b="1" dirty="0">
                          <a:solidFill>
                            <a:srgbClr val="FFFFFF"/>
                          </a:solidFill>
                          <a:latin typeface="Calibri"/>
                          <a:ea typeface="Times New Roman"/>
                          <a:cs typeface="Times New Roman"/>
                        </a:rPr>
                        <a:t>Floor</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000" b="1">
                          <a:solidFill>
                            <a:srgbClr val="FFFFFF"/>
                          </a:solidFill>
                          <a:latin typeface="Calibri"/>
                          <a:ea typeface="Times New Roman"/>
                          <a:cs typeface="Times New Roman"/>
                        </a:rPr>
                        <a:t>Number of 6' </a:t>
                      </a:r>
                      <a:endParaRPr lang="en-US" sz="1100">
                        <a:latin typeface="Calibri"/>
                        <a:ea typeface="Calibri"/>
                        <a:cs typeface="Times New Roman"/>
                      </a:endParaRPr>
                    </a:p>
                    <a:p>
                      <a:pPr marL="0" marR="0" algn="ctr">
                        <a:lnSpc>
                          <a:spcPct val="115000"/>
                        </a:lnSpc>
                        <a:spcBef>
                          <a:spcPts val="0"/>
                        </a:spcBef>
                        <a:spcAft>
                          <a:spcPts val="0"/>
                        </a:spcAft>
                      </a:pPr>
                      <a:r>
                        <a:rPr lang="en-US" sz="1000" b="1">
                          <a:solidFill>
                            <a:srgbClr val="FFFFFF"/>
                          </a:solidFill>
                          <a:latin typeface="Calibri"/>
                          <a:ea typeface="Times New Roman"/>
                          <a:cs typeface="Times New Roman"/>
                        </a:rPr>
                        <a:t>Chilled Beams</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000" b="1">
                          <a:solidFill>
                            <a:srgbClr val="FFFFFF"/>
                          </a:solidFill>
                          <a:latin typeface="Calibri"/>
                          <a:ea typeface="Times New Roman"/>
                          <a:cs typeface="Times New Roman"/>
                        </a:rPr>
                        <a:t>Material Cost</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000" b="1" dirty="0">
                          <a:solidFill>
                            <a:srgbClr val="FFFFFF"/>
                          </a:solidFill>
                          <a:latin typeface="Calibri"/>
                          <a:ea typeface="Times New Roman"/>
                          <a:cs typeface="Times New Roman"/>
                        </a:rPr>
                        <a:t>Labor Cost</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000" b="1">
                          <a:solidFill>
                            <a:srgbClr val="FFFFFF"/>
                          </a:solidFill>
                          <a:latin typeface="Calibri"/>
                          <a:ea typeface="Times New Roman"/>
                          <a:cs typeface="Times New Roman"/>
                        </a:rPr>
                        <a:t>Total Cost</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190500">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1</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25</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$21,000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$21,000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$42,000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0500">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2</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29</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$24,360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$24,360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$48,720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0500">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29</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$24,360</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$24,360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$48,720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0500">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4</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29</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$24,360</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$24,360</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$48,720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0500">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29</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$24,360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$24,360</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$48,720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0500">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6</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29</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$24,360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$24,360</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$48,720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0500">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7</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29</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$24,360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$24,360</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$48,720</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0500">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8</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29</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$24,360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$24,360</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$48,720</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0500">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9</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29</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$24,360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$24,360</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$48,720</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0500">
                <a:tc>
                  <a:txBody>
                    <a:bodyPr/>
                    <a:lstStyle/>
                    <a:p>
                      <a:endParaRPr lang="en-US" sz="11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100">
                        <a:latin typeface="Calibri"/>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Total Chilled Beam Cost</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hMerge="1">
                  <a:txBody>
                    <a:bodyPr/>
                    <a:lstStyle/>
                    <a:p>
                      <a:endParaRPr lang="en-US"/>
                    </a:p>
                  </a:txBody>
                  <a:tcPr/>
                </a:tc>
                <a:tc>
                  <a:txBody>
                    <a:bodyPr/>
                    <a:lstStyle/>
                    <a:p>
                      <a:pPr marL="0" marR="0" algn="ctr">
                        <a:lnSpc>
                          <a:spcPct val="115000"/>
                        </a:lnSpc>
                        <a:spcBef>
                          <a:spcPts val="0"/>
                        </a:spcBef>
                        <a:spcAft>
                          <a:spcPts val="0"/>
                        </a:spcAft>
                      </a:pPr>
                      <a:r>
                        <a:rPr lang="en-US" sz="1000" b="1">
                          <a:solidFill>
                            <a:srgbClr val="000000"/>
                          </a:solidFill>
                          <a:latin typeface="Calibri"/>
                          <a:ea typeface="Times New Roman"/>
                          <a:cs typeface="Times New Roman"/>
                        </a:rPr>
                        <a:t>$431,760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r>
              <a:tr h="219075">
                <a:tc>
                  <a:txBody>
                    <a:bodyPr/>
                    <a:lstStyle/>
                    <a:p>
                      <a:endParaRPr lang="en-US" sz="1100">
                        <a:latin typeface="Calibri"/>
                        <a:ea typeface="Times New Roman"/>
                        <a:cs typeface="Times New Roman"/>
                      </a:endParaRPr>
                    </a:p>
                  </a:txBody>
                  <a:tcPr marL="68580" marR="68580" marT="0" marB="0" anchor="ctr">
                    <a:lnL>
                      <a:noFill/>
                    </a:lnL>
                    <a:lnR>
                      <a:noFill/>
                    </a:lnR>
                    <a:lnT>
                      <a:noFill/>
                    </a:lnT>
                    <a:lnB>
                      <a:noFill/>
                    </a:lnB>
                  </a:tcPr>
                </a:tc>
                <a:tc>
                  <a:txBody>
                    <a:bodyPr/>
                    <a:lstStyle/>
                    <a:p>
                      <a:endParaRPr lang="en-US" sz="1100">
                        <a:latin typeface="Calibri"/>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Chilled Beam Cost per SF</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hMerge="1">
                  <a:txBody>
                    <a:bodyPr/>
                    <a:lstStyle/>
                    <a:p>
                      <a:endParaRPr lang="en-US"/>
                    </a:p>
                  </a:txBody>
                  <a:tcPr/>
                </a:tc>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$2.47</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0515600" y="2209800"/>
          <a:ext cx="6324600" cy="2453640"/>
        </p:xfrm>
        <a:graphic>
          <a:graphicData uri="http://schemas.openxmlformats.org/drawingml/2006/table">
            <a:tbl>
              <a:tblPr/>
              <a:tblGrid>
                <a:gridCol w="1264920"/>
                <a:gridCol w="1264920"/>
                <a:gridCol w="1264920"/>
                <a:gridCol w="1264920"/>
                <a:gridCol w="1264920"/>
              </a:tblGrid>
              <a:tr h="161925">
                <a:tc>
                  <a:txBody>
                    <a:bodyPr/>
                    <a:lstStyle/>
                    <a:p>
                      <a:pPr marL="0" marR="0" algn="ctr">
                        <a:lnSpc>
                          <a:spcPct val="115000"/>
                        </a:lnSpc>
                        <a:spcBef>
                          <a:spcPts val="0"/>
                        </a:spcBef>
                        <a:spcAft>
                          <a:spcPts val="0"/>
                        </a:spcAft>
                      </a:pPr>
                      <a:r>
                        <a:rPr lang="en-US" sz="1000" b="1" dirty="0">
                          <a:solidFill>
                            <a:srgbClr val="FFFFFF"/>
                          </a:solidFill>
                          <a:latin typeface="Calibri"/>
                          <a:ea typeface="Times New Roman"/>
                          <a:cs typeface="Arial"/>
                        </a:rPr>
                        <a:t>Description</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000" b="1">
                          <a:solidFill>
                            <a:srgbClr val="FFFFFF"/>
                          </a:solidFill>
                          <a:latin typeface="Calibri"/>
                          <a:ea typeface="Times New Roman"/>
                          <a:cs typeface="Arial"/>
                        </a:rPr>
                        <a:t>Material</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000" b="1">
                          <a:solidFill>
                            <a:srgbClr val="FFFFFF"/>
                          </a:solidFill>
                          <a:latin typeface="Calibri"/>
                          <a:ea typeface="Times New Roman"/>
                          <a:cs typeface="Arial"/>
                        </a:rPr>
                        <a:t>Labor</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000" b="1" dirty="0">
                          <a:solidFill>
                            <a:srgbClr val="FFFFFF"/>
                          </a:solidFill>
                          <a:latin typeface="Calibri"/>
                          <a:ea typeface="Times New Roman"/>
                          <a:cs typeface="Arial"/>
                        </a:rPr>
                        <a:t>Total</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000" b="1">
                          <a:solidFill>
                            <a:srgbClr val="FFFFFF"/>
                          </a:solidFill>
                          <a:latin typeface="Calibri"/>
                          <a:ea typeface="Times New Roman"/>
                          <a:cs typeface="Arial"/>
                        </a:rPr>
                        <a:t>% of Total</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161925">
                <a:tc>
                  <a:txBody>
                    <a:bodyPr/>
                    <a:lstStyle/>
                    <a:p>
                      <a:pPr marL="0" marR="0" algn="ctr">
                        <a:lnSpc>
                          <a:spcPct val="115000"/>
                        </a:lnSpc>
                        <a:spcBef>
                          <a:spcPts val="0"/>
                        </a:spcBef>
                        <a:spcAft>
                          <a:spcPts val="0"/>
                        </a:spcAft>
                      </a:pPr>
                      <a:r>
                        <a:rPr lang="en-US" sz="1000" dirty="0">
                          <a:latin typeface="Calibri"/>
                          <a:ea typeface="Times New Roman"/>
                          <a:cs typeface="Arial"/>
                        </a:rPr>
                        <a:t>Chilled Water Piping</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libri"/>
                          <a:ea typeface="Times New Roman"/>
                          <a:cs typeface="Arial"/>
                        </a:rPr>
                        <a:t>$116,601</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libri"/>
                          <a:ea typeface="Times New Roman"/>
                          <a:cs typeface="Arial"/>
                        </a:rPr>
                        <a:t>$66,159</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libri"/>
                          <a:ea typeface="Times New Roman"/>
                          <a:cs typeface="Arial"/>
                        </a:rPr>
                        <a:t>$182,760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libri"/>
                          <a:ea typeface="Times New Roman"/>
                          <a:cs typeface="Arial"/>
                        </a:rPr>
                        <a:t>7.6%</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1925">
                <a:tc>
                  <a:txBody>
                    <a:bodyPr/>
                    <a:lstStyle/>
                    <a:p>
                      <a:pPr marL="0" marR="0" algn="ctr">
                        <a:lnSpc>
                          <a:spcPct val="115000"/>
                        </a:lnSpc>
                        <a:spcBef>
                          <a:spcPts val="0"/>
                        </a:spcBef>
                        <a:spcAft>
                          <a:spcPts val="0"/>
                        </a:spcAft>
                      </a:pPr>
                      <a:r>
                        <a:rPr lang="en-US" sz="1000" dirty="0">
                          <a:latin typeface="Calibri"/>
                          <a:ea typeface="Times New Roman"/>
                          <a:cs typeface="Arial"/>
                        </a:rPr>
                        <a:t>Mechanical Insulation</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latin typeface="Calibri"/>
                          <a:ea typeface="Times New Roman"/>
                          <a:cs typeface="Arial"/>
                        </a:rPr>
                        <a:t>$58,998</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latin typeface="Calibri"/>
                          <a:ea typeface="Times New Roman"/>
                          <a:cs typeface="Arial"/>
                        </a:rPr>
                        <a:t>$76,002</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libri"/>
                          <a:ea typeface="Times New Roman"/>
                          <a:cs typeface="Arial"/>
                        </a:rPr>
                        <a:t>$135,000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libri"/>
                          <a:ea typeface="Times New Roman"/>
                          <a:cs typeface="Arial"/>
                        </a:rPr>
                        <a:t>5.6%</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1925">
                <a:tc>
                  <a:txBody>
                    <a:bodyPr/>
                    <a:lstStyle/>
                    <a:p>
                      <a:pPr marL="0" marR="0" algn="ctr">
                        <a:lnSpc>
                          <a:spcPct val="115000"/>
                        </a:lnSpc>
                        <a:spcBef>
                          <a:spcPts val="0"/>
                        </a:spcBef>
                        <a:spcAft>
                          <a:spcPts val="0"/>
                        </a:spcAft>
                      </a:pPr>
                      <a:r>
                        <a:rPr lang="en-US" sz="1000">
                          <a:latin typeface="Calibri"/>
                          <a:ea typeface="Times New Roman"/>
                          <a:cs typeface="Arial"/>
                        </a:rPr>
                        <a:t>Pumps</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latin typeface="Calibri"/>
                          <a:ea typeface="Times New Roman"/>
                          <a:cs typeface="Arial"/>
                        </a:rPr>
                        <a:t>$20,004</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libri"/>
                          <a:ea typeface="Times New Roman"/>
                          <a:cs typeface="Arial"/>
                        </a:rPr>
                        <a:t>$3,558</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libri"/>
                          <a:ea typeface="Times New Roman"/>
                          <a:cs typeface="Arial"/>
                        </a:rPr>
                        <a:t>$23,562</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libri"/>
                          <a:ea typeface="Times New Roman"/>
                          <a:cs typeface="Arial"/>
                        </a:rPr>
                        <a:t>1.0%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1925">
                <a:tc>
                  <a:txBody>
                    <a:bodyPr/>
                    <a:lstStyle/>
                    <a:p>
                      <a:pPr marL="0" marR="0" algn="ctr">
                        <a:lnSpc>
                          <a:spcPct val="115000"/>
                        </a:lnSpc>
                        <a:spcBef>
                          <a:spcPts val="0"/>
                        </a:spcBef>
                        <a:spcAft>
                          <a:spcPts val="0"/>
                        </a:spcAft>
                      </a:pPr>
                      <a:r>
                        <a:rPr lang="en-US" sz="1000">
                          <a:latin typeface="Calibri"/>
                          <a:ea typeface="Times New Roman"/>
                          <a:cs typeface="Arial"/>
                        </a:rPr>
                        <a:t>Cooling Towers</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latin typeface="Calibri"/>
                          <a:ea typeface="Times New Roman"/>
                          <a:cs typeface="Arial"/>
                        </a:rPr>
                        <a:t>$205,775</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latin typeface="Calibri"/>
                          <a:ea typeface="Times New Roman"/>
                          <a:cs typeface="Arial"/>
                        </a:rPr>
                        <a:t>$16,325</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libri"/>
                          <a:ea typeface="Times New Roman"/>
                          <a:cs typeface="Arial"/>
                        </a:rPr>
                        <a:t>$222,100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libri"/>
                          <a:ea typeface="Times New Roman"/>
                          <a:cs typeface="Arial"/>
                        </a:rPr>
                        <a:t>9.2%</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1925">
                <a:tc>
                  <a:txBody>
                    <a:bodyPr/>
                    <a:lstStyle/>
                    <a:p>
                      <a:pPr marL="0" marR="0" algn="ctr">
                        <a:lnSpc>
                          <a:spcPct val="115000"/>
                        </a:lnSpc>
                        <a:spcBef>
                          <a:spcPts val="0"/>
                        </a:spcBef>
                        <a:spcAft>
                          <a:spcPts val="0"/>
                        </a:spcAft>
                      </a:pPr>
                      <a:r>
                        <a:rPr lang="en-US" sz="1000">
                          <a:latin typeface="Calibri"/>
                          <a:ea typeface="Times New Roman"/>
                          <a:cs typeface="Arial"/>
                        </a:rPr>
                        <a:t>VAVs</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libri"/>
                          <a:ea typeface="Times New Roman"/>
                          <a:cs typeface="Arial"/>
                        </a:rPr>
                        <a:t>$37,088</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latin typeface="Calibri"/>
                          <a:ea typeface="Times New Roman"/>
                          <a:cs typeface="Arial"/>
                        </a:rPr>
                        <a:t>$8,212</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libri"/>
                          <a:ea typeface="Times New Roman"/>
                          <a:cs typeface="Arial"/>
                        </a:rPr>
                        <a:t>$45,300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libri"/>
                          <a:ea typeface="Times New Roman"/>
                          <a:cs typeface="Arial"/>
                        </a:rPr>
                        <a:t>1.9%</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1925">
                <a:tc>
                  <a:txBody>
                    <a:bodyPr/>
                    <a:lstStyle/>
                    <a:p>
                      <a:pPr marL="0" marR="0" algn="ctr">
                        <a:lnSpc>
                          <a:spcPct val="115000"/>
                        </a:lnSpc>
                        <a:spcBef>
                          <a:spcPts val="0"/>
                        </a:spcBef>
                        <a:spcAft>
                          <a:spcPts val="0"/>
                        </a:spcAft>
                      </a:pPr>
                      <a:r>
                        <a:rPr lang="en-US" sz="1000">
                          <a:latin typeface="Calibri"/>
                          <a:ea typeface="Times New Roman"/>
                          <a:cs typeface="Arial"/>
                        </a:rPr>
                        <a:t>Fans</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libri"/>
                          <a:ea typeface="Times New Roman"/>
                          <a:cs typeface="Arial"/>
                        </a:rPr>
                        <a:t>$79,100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latin typeface="Calibri"/>
                          <a:ea typeface="Times New Roman"/>
                          <a:cs typeface="Arial"/>
                        </a:rPr>
                        <a:t>$7,413</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libri"/>
                          <a:ea typeface="Times New Roman"/>
                          <a:cs typeface="Arial"/>
                        </a:rPr>
                        <a:t>$86,513</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libri"/>
                          <a:ea typeface="Times New Roman"/>
                          <a:cs typeface="Arial"/>
                        </a:rPr>
                        <a:t>3.6%</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1925">
                <a:tc>
                  <a:txBody>
                    <a:bodyPr/>
                    <a:lstStyle/>
                    <a:p>
                      <a:pPr marL="0" marR="0" algn="ctr">
                        <a:lnSpc>
                          <a:spcPct val="115000"/>
                        </a:lnSpc>
                        <a:spcBef>
                          <a:spcPts val="0"/>
                        </a:spcBef>
                        <a:spcAft>
                          <a:spcPts val="0"/>
                        </a:spcAft>
                      </a:pPr>
                      <a:r>
                        <a:rPr lang="en-US" sz="1000">
                          <a:latin typeface="Calibri"/>
                          <a:ea typeface="Times New Roman"/>
                          <a:cs typeface="Arial"/>
                        </a:rPr>
                        <a:t>Self Contained AHUs</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libri"/>
                          <a:ea typeface="Times New Roman"/>
                          <a:cs typeface="Arial"/>
                        </a:rPr>
                        <a:t>$790,242</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latin typeface="Calibri"/>
                          <a:ea typeface="Times New Roman"/>
                          <a:cs typeface="Arial"/>
                        </a:rPr>
                        <a:t>$38,183</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libri"/>
                          <a:ea typeface="Times New Roman"/>
                          <a:cs typeface="Arial"/>
                        </a:rPr>
                        <a:t>$828,425</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libri"/>
                          <a:ea typeface="Times New Roman"/>
                          <a:cs typeface="Arial"/>
                        </a:rPr>
                        <a:t>34.5%</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1925">
                <a:tc>
                  <a:txBody>
                    <a:bodyPr/>
                    <a:lstStyle/>
                    <a:p>
                      <a:pPr marL="0" marR="0" algn="ctr">
                        <a:lnSpc>
                          <a:spcPct val="115000"/>
                        </a:lnSpc>
                        <a:spcBef>
                          <a:spcPts val="0"/>
                        </a:spcBef>
                        <a:spcAft>
                          <a:spcPts val="0"/>
                        </a:spcAft>
                      </a:pPr>
                      <a:r>
                        <a:rPr lang="en-US" sz="1000">
                          <a:latin typeface="Calibri"/>
                          <a:ea typeface="Times New Roman"/>
                          <a:cs typeface="Arial"/>
                        </a:rPr>
                        <a:t>Ductwork</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libri"/>
                          <a:ea typeface="Times New Roman"/>
                          <a:cs typeface="Arial"/>
                        </a:rPr>
                        <a:t>$97,290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libri"/>
                          <a:ea typeface="Times New Roman"/>
                          <a:cs typeface="Arial"/>
                        </a:rPr>
                        <a:t>$607,710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latin typeface="Calibri"/>
                          <a:ea typeface="Times New Roman"/>
                          <a:cs typeface="Arial"/>
                        </a:rPr>
                        <a:t>$705,000</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libri"/>
                          <a:ea typeface="Times New Roman"/>
                          <a:cs typeface="Arial"/>
                        </a:rPr>
                        <a:t>29.3%</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1925">
                <a:tc>
                  <a:txBody>
                    <a:bodyPr/>
                    <a:lstStyle/>
                    <a:p>
                      <a:pPr marL="0" marR="0" algn="ctr">
                        <a:lnSpc>
                          <a:spcPct val="115000"/>
                        </a:lnSpc>
                        <a:spcBef>
                          <a:spcPts val="0"/>
                        </a:spcBef>
                        <a:spcAft>
                          <a:spcPts val="0"/>
                        </a:spcAft>
                      </a:pPr>
                      <a:r>
                        <a:rPr lang="en-US" sz="1000">
                          <a:latin typeface="Calibri"/>
                          <a:ea typeface="Times New Roman"/>
                          <a:cs typeface="Arial"/>
                        </a:rPr>
                        <a:t>Controls</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libri"/>
                          <a:ea typeface="Times New Roman"/>
                          <a:cs typeface="Arial"/>
                        </a:rPr>
                        <a:t>$86,670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libri"/>
                          <a:ea typeface="Times New Roman"/>
                          <a:cs typeface="Arial"/>
                        </a:rPr>
                        <a:t>$48,330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latin typeface="Calibri"/>
                          <a:ea typeface="Times New Roman"/>
                          <a:cs typeface="Arial"/>
                        </a:rPr>
                        <a:t>$135,000</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libri"/>
                          <a:ea typeface="Times New Roman"/>
                          <a:cs typeface="Arial"/>
                        </a:rPr>
                        <a:t>5.6%</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1925">
                <a:tc>
                  <a:txBody>
                    <a:bodyPr/>
                    <a:lstStyle/>
                    <a:p>
                      <a:pPr marL="0" marR="0" algn="ctr">
                        <a:lnSpc>
                          <a:spcPct val="115000"/>
                        </a:lnSpc>
                        <a:spcBef>
                          <a:spcPts val="0"/>
                        </a:spcBef>
                        <a:spcAft>
                          <a:spcPts val="0"/>
                        </a:spcAft>
                      </a:pPr>
                      <a:r>
                        <a:rPr lang="en-US" sz="1000">
                          <a:latin typeface="Calibri"/>
                          <a:ea typeface="Times New Roman"/>
                          <a:cs typeface="Arial"/>
                        </a:rPr>
                        <a:t>Condensate Piping</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libri"/>
                          <a:ea typeface="Times New Roman"/>
                          <a:cs typeface="Arial"/>
                        </a:rPr>
                        <a:t>$9,412</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libri"/>
                          <a:ea typeface="Times New Roman"/>
                          <a:cs typeface="Arial"/>
                        </a:rPr>
                        <a:t>$13,488</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latin typeface="Calibri"/>
                          <a:ea typeface="Times New Roman"/>
                          <a:cs typeface="Arial"/>
                        </a:rPr>
                        <a:t>$22,900</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latin typeface="Calibri"/>
                          <a:ea typeface="Times New Roman"/>
                          <a:cs typeface="Arial"/>
                        </a:rPr>
                        <a:t>1.0%</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1925">
                <a:tc>
                  <a:txBody>
                    <a:bodyPr/>
                    <a:lstStyle/>
                    <a:p>
                      <a:pPr marL="0" marR="0" algn="ctr">
                        <a:lnSpc>
                          <a:spcPct val="115000"/>
                        </a:lnSpc>
                        <a:spcBef>
                          <a:spcPts val="0"/>
                        </a:spcBef>
                        <a:spcAft>
                          <a:spcPts val="0"/>
                        </a:spcAft>
                      </a:pPr>
                      <a:r>
                        <a:rPr lang="en-US" sz="1000">
                          <a:latin typeface="Calibri"/>
                          <a:ea typeface="Times New Roman"/>
                          <a:cs typeface="Arial"/>
                        </a:rPr>
                        <a:t>Testing and Balancing</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libri"/>
                          <a:ea typeface="Times New Roman"/>
                          <a:cs typeface="Arial"/>
                        </a:rPr>
                        <a:t>$0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libri"/>
                          <a:ea typeface="Times New Roman"/>
                          <a:cs typeface="Arial"/>
                        </a:rPr>
                        <a:t>$18,000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libri"/>
                          <a:ea typeface="Times New Roman"/>
                          <a:cs typeface="Arial"/>
                        </a:rPr>
                        <a:t>$18,000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latin typeface="Calibri"/>
                          <a:ea typeface="Times New Roman"/>
                          <a:cs typeface="Arial"/>
                        </a:rPr>
                        <a:t>0.7%</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1925">
                <a:tc>
                  <a:txBody>
                    <a:bodyPr/>
                    <a:lstStyle/>
                    <a:p>
                      <a:pPr marL="0" marR="0" algn="ctr">
                        <a:lnSpc>
                          <a:spcPct val="115000"/>
                        </a:lnSpc>
                        <a:spcBef>
                          <a:spcPts val="0"/>
                        </a:spcBef>
                        <a:spcAft>
                          <a:spcPts val="0"/>
                        </a:spcAft>
                      </a:pPr>
                      <a:r>
                        <a:rPr lang="en-US" sz="1000" b="1" dirty="0">
                          <a:latin typeface="Calibri"/>
                          <a:ea typeface="Times New Roman"/>
                          <a:cs typeface="Arial"/>
                        </a:rPr>
                        <a:t>Totals</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marL="0" marR="0" algn="ctr">
                        <a:lnSpc>
                          <a:spcPct val="115000"/>
                        </a:lnSpc>
                        <a:spcBef>
                          <a:spcPts val="0"/>
                        </a:spcBef>
                        <a:spcAft>
                          <a:spcPts val="0"/>
                        </a:spcAft>
                      </a:pPr>
                      <a:r>
                        <a:rPr lang="en-US" sz="1000" b="1">
                          <a:latin typeface="Calibri"/>
                          <a:ea typeface="Times New Roman"/>
                          <a:cs typeface="Arial"/>
                        </a:rPr>
                        <a:t>$1,501,178</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marL="0" marR="0" algn="ctr">
                        <a:lnSpc>
                          <a:spcPct val="115000"/>
                        </a:lnSpc>
                        <a:spcBef>
                          <a:spcPts val="0"/>
                        </a:spcBef>
                        <a:spcAft>
                          <a:spcPts val="0"/>
                        </a:spcAft>
                      </a:pPr>
                      <a:r>
                        <a:rPr lang="en-US" sz="1000" b="1">
                          <a:latin typeface="Calibri"/>
                          <a:ea typeface="Times New Roman"/>
                          <a:cs typeface="Arial"/>
                        </a:rPr>
                        <a:t>$903,382</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marL="0" marR="0" algn="ctr">
                        <a:lnSpc>
                          <a:spcPct val="115000"/>
                        </a:lnSpc>
                        <a:spcBef>
                          <a:spcPts val="0"/>
                        </a:spcBef>
                        <a:spcAft>
                          <a:spcPts val="0"/>
                        </a:spcAft>
                      </a:pPr>
                      <a:r>
                        <a:rPr lang="en-US" sz="1000" b="1">
                          <a:latin typeface="Calibri"/>
                          <a:ea typeface="Times New Roman"/>
                          <a:cs typeface="Arial"/>
                        </a:rPr>
                        <a:t>$2,404,560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marL="0" marR="0" algn="ctr">
                        <a:lnSpc>
                          <a:spcPct val="115000"/>
                        </a:lnSpc>
                        <a:spcBef>
                          <a:spcPts val="0"/>
                        </a:spcBef>
                        <a:spcAft>
                          <a:spcPts val="0"/>
                        </a:spcAft>
                      </a:pPr>
                      <a:r>
                        <a:rPr lang="en-US" sz="1000" b="1">
                          <a:latin typeface="Calibri"/>
                          <a:ea typeface="Times New Roman"/>
                          <a:cs typeface="Arial"/>
                        </a:rPr>
                        <a:t>100.0%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r>
              <a:tr h="161925">
                <a:tc gridSpan="5">
                  <a:txBody>
                    <a:bodyPr/>
                    <a:lstStyle/>
                    <a:p>
                      <a:pPr marL="0" marR="0" algn="ctr">
                        <a:lnSpc>
                          <a:spcPct val="115000"/>
                        </a:lnSpc>
                        <a:spcBef>
                          <a:spcPts val="0"/>
                        </a:spcBef>
                        <a:spcAft>
                          <a:spcPts val="0"/>
                        </a:spcAft>
                      </a:pPr>
                      <a:r>
                        <a:rPr lang="en-US" sz="1000" b="1" dirty="0">
                          <a:latin typeface="Calibri"/>
                          <a:ea typeface="Times New Roman"/>
                          <a:cs typeface="Arial"/>
                        </a:rPr>
                        <a:t>VAV Mechanical System Cost per SF = $11.44</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3"/>
          <p:cNvSpPr txBox="1">
            <a:spLocks/>
          </p:cNvSpPr>
          <p:nvPr/>
        </p:nvSpPr>
        <p:spPr bwMode="auto">
          <a:xfrm>
            <a:off x="9829800" y="1295400"/>
            <a:ext cx="7086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Chilled Beam Component Costs</a:t>
            </a:r>
            <a:endParaRPr kumimoji="0" lang="en-US" sz="2000" b="0" i="0" u="none" strike="noStrike" kern="1200" cap="none" spc="0" normalizeH="0" noProof="0" dirty="0" smtClean="0">
              <a:ln>
                <a:noFill/>
              </a:ln>
              <a:solidFill>
                <a:schemeClr val="bg1"/>
              </a:solidFill>
              <a:effectLst/>
              <a:uLnTx/>
              <a:uFillTx/>
              <a:latin typeface="+mn-lt"/>
              <a:ea typeface="+mn-ea"/>
              <a:cs typeface="+mn-cs"/>
            </a:endParaRP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Chilled water piping</a:t>
            </a:r>
          </a:p>
          <a:p>
            <a:pPr lvl="1">
              <a:lnSpc>
                <a:spcPts val="3500"/>
              </a:lnSpc>
              <a:spcBef>
                <a:spcPct val="20000"/>
              </a:spcBef>
              <a:buFont typeface="Arial" charset="0"/>
              <a:buChar char="•"/>
              <a:defRPr/>
            </a:pPr>
            <a:r>
              <a:rPr lang="en-US" sz="2000" dirty="0" smtClean="0">
                <a:solidFill>
                  <a:schemeClr val="bg1"/>
                </a:solidFill>
                <a:latin typeface="+mn-lt"/>
              </a:rPr>
              <a:t> Material: $8.94/lf *1,300lf/floor*9floors = $104,598</a:t>
            </a:r>
          </a:p>
          <a:p>
            <a:pPr lvl="1">
              <a:lnSpc>
                <a:spcPts val="3500"/>
              </a:lnSpc>
              <a:spcBef>
                <a:spcPct val="20000"/>
              </a:spcBef>
              <a:buFont typeface="Arial" charset="0"/>
              <a:buChar char="•"/>
              <a:defRPr/>
            </a:pPr>
            <a:r>
              <a:rPr lang="en-US" sz="2000" dirty="0" smtClean="0">
                <a:solidFill>
                  <a:schemeClr val="bg1"/>
                </a:solidFill>
                <a:latin typeface="+mn-lt"/>
              </a:rPr>
              <a:t> Labor: $5.06/lf *1,300lf/floor*9floors = $59,202</a:t>
            </a:r>
          </a:p>
          <a:p>
            <a:pPr lvl="1">
              <a:lnSpc>
                <a:spcPts val="3500"/>
              </a:lnSpc>
              <a:spcBef>
                <a:spcPct val="20000"/>
              </a:spcBef>
              <a:buFont typeface="Arial" charset="0"/>
              <a:buChar char="•"/>
              <a:defRPr/>
            </a:pPr>
            <a:r>
              <a:rPr lang="en-US" sz="2000" dirty="0" smtClean="0">
                <a:solidFill>
                  <a:schemeClr val="bg1"/>
                </a:solidFill>
                <a:latin typeface="+mn-lt"/>
              </a:rPr>
              <a:t> Total Additional Cost: </a:t>
            </a:r>
            <a:r>
              <a:rPr lang="en-US" sz="2000" b="1" dirty="0" smtClean="0">
                <a:solidFill>
                  <a:schemeClr val="bg1"/>
                </a:solidFill>
                <a:latin typeface="+mn-lt"/>
              </a:rPr>
              <a:t>$163,800</a:t>
            </a:r>
            <a:endParaRPr lang="en-US" sz="2000" dirty="0" smtClean="0">
              <a:solidFill>
                <a:schemeClr val="bg1"/>
              </a:solidFill>
              <a:latin typeface="+mn-lt"/>
            </a:endParaRP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Mechanical Insulation</a:t>
            </a:r>
          </a:p>
          <a:p>
            <a:pPr lvl="1">
              <a:lnSpc>
                <a:spcPts val="3500"/>
              </a:lnSpc>
              <a:spcBef>
                <a:spcPct val="20000"/>
              </a:spcBef>
              <a:buFont typeface="Arial" charset="0"/>
              <a:buChar char="•"/>
              <a:defRPr/>
            </a:pPr>
            <a:r>
              <a:rPr lang="en-US" sz="2000" noProof="0" dirty="0" smtClean="0">
                <a:solidFill>
                  <a:schemeClr val="bg1"/>
                </a:solidFill>
                <a:latin typeface="+mn-lt"/>
              </a:rPr>
              <a:t> No change</a:t>
            </a:r>
            <a:endParaRPr lang="en-US" sz="2000" b="1" noProof="0" dirty="0" smtClean="0">
              <a:solidFill>
                <a:schemeClr val="bg1"/>
              </a:solidFill>
              <a:latin typeface="+mn-lt"/>
            </a:endParaRPr>
          </a:p>
        </p:txBody>
      </p:sp>
      <p:sp>
        <p:nvSpPr>
          <p:cNvPr id="7" name="Content Placeholder 3"/>
          <p:cNvSpPr txBox="1">
            <a:spLocks/>
          </p:cNvSpPr>
          <p:nvPr/>
        </p:nvSpPr>
        <p:spPr bwMode="auto">
          <a:xfrm>
            <a:off x="19888200" y="1295400"/>
            <a:ext cx="7086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2000" dirty="0" smtClean="0">
                <a:solidFill>
                  <a:schemeClr val="bg1"/>
                </a:solidFill>
                <a:latin typeface="+mn-lt"/>
              </a:rPr>
              <a:t> Pumps</a:t>
            </a:r>
          </a:p>
          <a:p>
            <a:pPr lvl="1">
              <a:lnSpc>
                <a:spcPts val="3500"/>
              </a:lnSpc>
              <a:spcBef>
                <a:spcPct val="20000"/>
              </a:spcBef>
              <a:buFont typeface="Arial" charset="0"/>
              <a:buChar char="•"/>
              <a:defRPr/>
            </a:pPr>
            <a:r>
              <a:rPr lang="en-US" sz="2000" dirty="0" smtClean="0">
                <a:solidFill>
                  <a:schemeClr val="bg1"/>
                </a:solidFill>
                <a:latin typeface="+mn-lt"/>
              </a:rPr>
              <a:t> Material: $20,004*2 = $40,008</a:t>
            </a:r>
          </a:p>
          <a:p>
            <a:pPr lvl="1">
              <a:lnSpc>
                <a:spcPts val="3500"/>
              </a:lnSpc>
              <a:spcBef>
                <a:spcPct val="20000"/>
              </a:spcBef>
              <a:buFont typeface="Arial" charset="0"/>
              <a:buChar char="•"/>
              <a:defRPr/>
            </a:pPr>
            <a:r>
              <a:rPr lang="en-US" sz="2000" dirty="0" smtClean="0">
                <a:solidFill>
                  <a:schemeClr val="bg1"/>
                </a:solidFill>
                <a:latin typeface="+mn-lt"/>
              </a:rPr>
              <a:t> Labor: $3,558*2 = $7,116</a:t>
            </a:r>
          </a:p>
          <a:p>
            <a:pPr lvl="1">
              <a:lnSpc>
                <a:spcPts val="3500"/>
              </a:lnSpc>
              <a:spcBef>
                <a:spcPct val="20000"/>
              </a:spcBef>
              <a:buFont typeface="Arial" charset="0"/>
              <a:buChar char="•"/>
              <a:defRPr/>
            </a:pPr>
            <a:r>
              <a:rPr lang="en-US" sz="2000" dirty="0" smtClean="0">
                <a:solidFill>
                  <a:schemeClr val="bg1"/>
                </a:solidFill>
                <a:latin typeface="+mn-lt"/>
              </a:rPr>
              <a:t> Total Additional Cost: </a:t>
            </a:r>
            <a:r>
              <a:rPr lang="en-US" sz="2000" b="1" dirty="0" smtClean="0">
                <a:solidFill>
                  <a:schemeClr val="bg1"/>
                </a:solidFill>
                <a:latin typeface="+mn-lt"/>
              </a:rPr>
              <a:t>$47,124</a:t>
            </a:r>
            <a:endParaRPr lang="en-US" sz="2000" dirty="0" smtClean="0">
              <a:solidFill>
                <a:schemeClr val="bg1"/>
              </a:solidFill>
              <a:latin typeface="+mn-lt"/>
            </a:endParaRP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Cooling Tower</a:t>
            </a:r>
          </a:p>
          <a:p>
            <a:pPr lvl="1">
              <a:lnSpc>
                <a:spcPts val="3500"/>
              </a:lnSpc>
              <a:spcBef>
                <a:spcPct val="20000"/>
              </a:spcBef>
              <a:buFont typeface="Arial" charset="0"/>
              <a:buChar char="•"/>
              <a:defRPr/>
            </a:pPr>
            <a:r>
              <a:rPr lang="en-US" sz="2000" noProof="0" dirty="0" smtClean="0">
                <a:solidFill>
                  <a:schemeClr val="bg1"/>
                </a:solidFill>
                <a:latin typeface="+mn-lt"/>
              </a:rPr>
              <a:t> No change</a:t>
            </a:r>
            <a:endParaRPr lang="en-US" sz="2000" b="1" noProof="0" dirty="0" smtClean="0">
              <a:solidFill>
                <a:schemeClr val="bg1"/>
              </a:solidFill>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Redland 3 Lobby-Final Ver4 Preview copy.jpg"/>
          <p:cNvPicPr>
            <a:picLocks noGrp="1" noChangeAspect="1"/>
          </p:cNvPicPr>
          <p:nvPr>
            <p:ph idx="13"/>
          </p:nvPr>
        </p:nvPicPr>
        <p:blipFill>
          <a:blip r:embed="rId3" cstate="print"/>
          <a:stretch>
            <a:fillRect/>
          </a:stretch>
        </p:blipFill>
        <p:spPr>
          <a:xfrm>
            <a:off x="20901727" y="2057400"/>
            <a:ext cx="3787073" cy="28529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1"/>
          <p:cNvPicPr>
            <a:picLocks noChangeAspect="1" noChangeArrowheads="1"/>
          </p:cNvPicPr>
          <p:nvPr/>
        </p:nvPicPr>
        <p:blipFill>
          <a:blip r:embed="rId4"/>
          <a:srcRect/>
          <a:stretch>
            <a:fillRect/>
          </a:stretch>
        </p:blipFill>
        <p:spPr bwMode="auto">
          <a:xfrm>
            <a:off x="1905000" y="2024096"/>
            <a:ext cx="5496514" cy="285270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ontent Placeholder 3"/>
          <p:cNvSpPr txBox="1">
            <a:spLocks/>
          </p:cNvSpPr>
          <p:nvPr/>
        </p:nvSpPr>
        <p:spPr bwMode="auto">
          <a:xfrm>
            <a:off x="9829800" y="1295400"/>
            <a:ext cx="52578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Presentation Outline</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Project</a:t>
            </a:r>
            <a:r>
              <a:rPr kumimoji="0" lang="en-US" sz="2000" b="0" i="0" u="none" strike="noStrike" kern="1200" cap="none" spc="0" normalizeH="0" noProof="0" dirty="0" smtClean="0">
                <a:ln>
                  <a:noFill/>
                </a:ln>
                <a:solidFill>
                  <a:schemeClr val="bg1"/>
                </a:solidFill>
                <a:effectLst/>
                <a:uLnTx/>
                <a:uFillTx/>
                <a:latin typeface="+mn-lt"/>
                <a:ea typeface="+mn-ea"/>
                <a:cs typeface="+mn-cs"/>
              </a:rPr>
              <a:t> Overview</a:t>
            </a:r>
          </a:p>
          <a:p>
            <a:pPr lvl="0">
              <a:lnSpc>
                <a:spcPts val="3500"/>
              </a:lnSpc>
              <a:spcBef>
                <a:spcPct val="20000"/>
              </a:spcBef>
              <a:buFont typeface="Arial" charset="0"/>
              <a:buChar char="•"/>
            </a:pPr>
            <a:r>
              <a:rPr lang="en-US" sz="2000" noProof="0" dirty="0" smtClean="0">
                <a:solidFill>
                  <a:schemeClr val="bg1"/>
                </a:solidFill>
                <a:latin typeface="+mn-lt"/>
              </a:rPr>
              <a:t> </a:t>
            </a:r>
            <a:r>
              <a:rPr lang="en-US" sz="2000" dirty="0" smtClean="0">
                <a:solidFill>
                  <a:schemeClr val="bg1"/>
                </a:solidFill>
                <a:latin typeface="+mn-lt"/>
              </a:rPr>
              <a:t>Chilled Beam HVAC System (MAE) (Mechanical)</a:t>
            </a:r>
            <a:endParaRPr lang="en-US" sz="2000" noProof="0" dirty="0" smtClean="0">
              <a:solidFill>
                <a:schemeClr val="bg1"/>
              </a:solidFill>
              <a:latin typeface="+mn-lt"/>
            </a:endParaRP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NEC</a:t>
            </a:r>
            <a:r>
              <a:rPr kumimoji="0" lang="en-US" sz="2000" b="0" i="0" u="none" strike="noStrike" kern="1200" cap="none" spc="0" normalizeH="0" noProof="0" dirty="0" smtClean="0">
                <a:ln>
                  <a:noFill/>
                </a:ln>
                <a:solidFill>
                  <a:schemeClr val="bg1"/>
                </a:solidFill>
                <a:effectLst/>
                <a:uLnTx/>
                <a:uFillTx/>
                <a:latin typeface="+mn-lt"/>
                <a:ea typeface="+mn-ea"/>
                <a:cs typeface="+mn-cs"/>
              </a:rPr>
              <a:t> Wire Sizing (Electrical)</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baseline="0" dirty="0" smtClean="0">
                <a:solidFill>
                  <a:schemeClr val="bg1"/>
                </a:solidFill>
                <a:latin typeface="+mn-lt"/>
              </a:rPr>
              <a:t> Parking</a:t>
            </a:r>
            <a:r>
              <a:rPr lang="en-US" sz="2000" dirty="0" smtClean="0">
                <a:solidFill>
                  <a:schemeClr val="bg1"/>
                </a:solidFill>
                <a:latin typeface="+mn-lt"/>
              </a:rPr>
              <a:t> Garage Sequencing</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Conclusion and Recommendations</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Questions and Acknowledgements</a:t>
            </a:r>
            <a:endParaRPr kumimoji="0" lang="en-US" sz="20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3"/>
          <p:cNvSpPr txBox="1">
            <a:spLocks/>
          </p:cNvSpPr>
          <p:nvPr/>
        </p:nvSpPr>
        <p:spPr bwMode="auto">
          <a:xfrm>
            <a:off x="9829800" y="1295400"/>
            <a:ext cx="7086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Chilled Beam Component Costs</a:t>
            </a:r>
            <a:endParaRPr kumimoji="0" lang="en-US" sz="2000" b="0" i="0" u="none" strike="noStrike" kern="1200" cap="none" spc="0" normalizeH="0" noProof="0" dirty="0" smtClean="0">
              <a:ln>
                <a:noFill/>
              </a:ln>
              <a:solidFill>
                <a:schemeClr val="bg1"/>
              </a:solidFill>
              <a:effectLst/>
              <a:uLnTx/>
              <a:uFillTx/>
              <a:latin typeface="+mn-lt"/>
              <a:ea typeface="+mn-ea"/>
              <a:cs typeface="+mn-cs"/>
            </a:endParaRP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VAVs</a:t>
            </a:r>
          </a:p>
          <a:p>
            <a:pPr lvl="1">
              <a:lnSpc>
                <a:spcPts val="3500"/>
              </a:lnSpc>
              <a:spcBef>
                <a:spcPct val="20000"/>
              </a:spcBef>
              <a:buFont typeface="Arial" charset="0"/>
              <a:buChar char="•"/>
              <a:defRPr/>
            </a:pPr>
            <a:r>
              <a:rPr lang="en-US" sz="2000" dirty="0" smtClean="0">
                <a:solidFill>
                  <a:schemeClr val="bg1"/>
                </a:solidFill>
                <a:latin typeface="+mn-lt"/>
              </a:rPr>
              <a:t> Material: </a:t>
            </a:r>
            <a:r>
              <a:rPr lang="en-US" sz="2000" cap="small" dirty="0" smtClean="0">
                <a:solidFill>
                  <a:schemeClr val="bg1"/>
                </a:solidFill>
                <a:latin typeface="+mn-lt"/>
              </a:rPr>
              <a:t>72VAVs*$442/VAV = </a:t>
            </a:r>
            <a:r>
              <a:rPr lang="en-US" sz="2000" cap="small" dirty="0" smtClean="0">
                <a:solidFill>
                  <a:srgbClr val="FF0000"/>
                </a:solidFill>
                <a:latin typeface="+mn-lt"/>
              </a:rPr>
              <a:t>$31,824</a:t>
            </a:r>
            <a:endParaRPr lang="en-US" sz="2000" dirty="0" smtClean="0">
              <a:solidFill>
                <a:srgbClr val="FF0000"/>
              </a:solidFill>
              <a:latin typeface="+mn-lt"/>
            </a:endParaRPr>
          </a:p>
          <a:p>
            <a:pPr lvl="1">
              <a:lnSpc>
                <a:spcPts val="3500"/>
              </a:lnSpc>
              <a:spcBef>
                <a:spcPct val="20000"/>
              </a:spcBef>
              <a:buFont typeface="Arial" charset="0"/>
              <a:buChar char="•"/>
              <a:defRPr/>
            </a:pPr>
            <a:r>
              <a:rPr lang="en-US" sz="2000" dirty="0" smtClean="0">
                <a:solidFill>
                  <a:schemeClr val="bg1"/>
                </a:solidFill>
                <a:latin typeface="+mn-lt"/>
              </a:rPr>
              <a:t> Labor: </a:t>
            </a:r>
            <a:r>
              <a:rPr lang="en-US" sz="2000" cap="small" dirty="0" smtClean="0">
                <a:solidFill>
                  <a:schemeClr val="bg1"/>
                </a:solidFill>
                <a:latin typeface="+mn-lt"/>
              </a:rPr>
              <a:t>72VAVs*$442/VAV = </a:t>
            </a:r>
            <a:r>
              <a:rPr lang="en-US" sz="2000" cap="small" dirty="0" smtClean="0">
                <a:solidFill>
                  <a:srgbClr val="FF0000"/>
                </a:solidFill>
                <a:latin typeface="+mn-lt"/>
              </a:rPr>
              <a:t>$31,824</a:t>
            </a:r>
            <a:endParaRPr lang="en-US" sz="2000" dirty="0" smtClean="0">
              <a:solidFill>
                <a:srgbClr val="FF0000"/>
              </a:solidFill>
              <a:latin typeface="+mn-lt"/>
            </a:endParaRPr>
          </a:p>
          <a:p>
            <a:pPr lvl="1">
              <a:lnSpc>
                <a:spcPts val="3500"/>
              </a:lnSpc>
              <a:spcBef>
                <a:spcPct val="20000"/>
              </a:spcBef>
              <a:buFont typeface="Arial" charset="0"/>
              <a:buChar char="•"/>
              <a:defRPr/>
            </a:pPr>
            <a:r>
              <a:rPr lang="en-US" sz="2000" dirty="0" smtClean="0">
                <a:solidFill>
                  <a:schemeClr val="bg1"/>
                </a:solidFill>
                <a:latin typeface="+mn-lt"/>
              </a:rPr>
              <a:t> Total Savings: </a:t>
            </a:r>
            <a:r>
              <a:rPr lang="en-US" sz="2000" b="1" cap="small" dirty="0" smtClean="0">
                <a:solidFill>
                  <a:srgbClr val="FF0000"/>
                </a:solidFill>
                <a:latin typeface="+mn-lt"/>
              </a:rPr>
              <a:t>$38,808</a:t>
            </a:r>
            <a:endParaRPr lang="en-US" sz="2000" dirty="0" smtClean="0">
              <a:solidFill>
                <a:srgbClr val="FF0000"/>
              </a:solidFill>
              <a:latin typeface="+mn-lt"/>
            </a:endParaRP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Fans</a:t>
            </a:r>
          </a:p>
          <a:p>
            <a:pPr lvl="1">
              <a:lnSpc>
                <a:spcPts val="3500"/>
              </a:lnSpc>
              <a:spcBef>
                <a:spcPct val="20000"/>
              </a:spcBef>
              <a:buFont typeface="Arial" charset="0"/>
              <a:buChar char="•"/>
              <a:defRPr/>
            </a:pPr>
            <a:r>
              <a:rPr lang="en-US" sz="2000" noProof="0" dirty="0" smtClean="0">
                <a:solidFill>
                  <a:schemeClr val="bg1"/>
                </a:solidFill>
                <a:latin typeface="+mn-lt"/>
              </a:rPr>
              <a:t> </a:t>
            </a:r>
            <a:r>
              <a:rPr lang="en-US" sz="2000" dirty="0" smtClean="0">
                <a:solidFill>
                  <a:schemeClr val="bg1"/>
                </a:solidFill>
                <a:latin typeface="+mn-lt"/>
              </a:rPr>
              <a:t>Material: </a:t>
            </a:r>
            <a:r>
              <a:rPr lang="en-US" sz="2000" cap="small" dirty="0" smtClean="0">
                <a:solidFill>
                  <a:schemeClr val="bg1"/>
                </a:solidFill>
                <a:latin typeface="+mn-lt"/>
              </a:rPr>
              <a:t>0.7*0.92*$79,100 = </a:t>
            </a:r>
            <a:r>
              <a:rPr lang="en-US" sz="2000" cap="small" dirty="0" smtClean="0">
                <a:solidFill>
                  <a:srgbClr val="FF0000"/>
                </a:solidFill>
                <a:latin typeface="+mn-lt"/>
              </a:rPr>
              <a:t>$50,940</a:t>
            </a:r>
            <a:endParaRPr lang="en-US" sz="2000" dirty="0" smtClean="0">
              <a:solidFill>
                <a:srgbClr val="FF0000"/>
              </a:solidFill>
              <a:latin typeface="+mn-lt"/>
            </a:endParaRPr>
          </a:p>
          <a:p>
            <a:pPr lvl="1">
              <a:lnSpc>
                <a:spcPts val="3500"/>
              </a:lnSpc>
              <a:spcBef>
                <a:spcPct val="20000"/>
              </a:spcBef>
              <a:buFont typeface="Arial" charset="0"/>
              <a:buChar char="•"/>
              <a:defRPr/>
            </a:pPr>
            <a:r>
              <a:rPr lang="en-US" sz="2000" dirty="0" smtClean="0">
                <a:solidFill>
                  <a:schemeClr val="bg1"/>
                </a:solidFill>
                <a:latin typeface="+mn-lt"/>
              </a:rPr>
              <a:t> Labor: </a:t>
            </a:r>
            <a:r>
              <a:rPr lang="en-US" sz="2000" cap="small" dirty="0" smtClean="0">
                <a:solidFill>
                  <a:schemeClr val="bg1"/>
                </a:solidFill>
                <a:latin typeface="+mn-lt"/>
              </a:rPr>
              <a:t>0.7*0.92*$7,413 = </a:t>
            </a:r>
            <a:r>
              <a:rPr lang="en-US" sz="2000" cap="small" dirty="0" smtClean="0">
                <a:solidFill>
                  <a:srgbClr val="FF0000"/>
                </a:solidFill>
                <a:latin typeface="+mn-lt"/>
              </a:rPr>
              <a:t>$4,774</a:t>
            </a:r>
            <a:endParaRPr lang="en-US" sz="2000" dirty="0" smtClean="0">
              <a:solidFill>
                <a:srgbClr val="FF0000"/>
              </a:solidFill>
              <a:latin typeface="+mn-lt"/>
            </a:endParaRPr>
          </a:p>
          <a:p>
            <a:pPr lvl="1">
              <a:lnSpc>
                <a:spcPts val="3500"/>
              </a:lnSpc>
              <a:spcBef>
                <a:spcPct val="20000"/>
              </a:spcBef>
              <a:buFont typeface="Arial" charset="0"/>
              <a:buChar char="•"/>
              <a:defRPr/>
            </a:pPr>
            <a:r>
              <a:rPr lang="en-US" sz="2000" dirty="0" smtClean="0">
                <a:solidFill>
                  <a:schemeClr val="bg1"/>
                </a:solidFill>
                <a:latin typeface="+mn-lt"/>
              </a:rPr>
              <a:t> Total Savings: </a:t>
            </a:r>
            <a:r>
              <a:rPr lang="en-US" sz="2000" b="1" cap="small" dirty="0" smtClean="0">
                <a:solidFill>
                  <a:srgbClr val="FF0000"/>
                </a:solidFill>
                <a:latin typeface="+mn-lt"/>
              </a:rPr>
              <a:t>$55,714</a:t>
            </a:r>
            <a:endParaRPr lang="en-US" sz="2000" dirty="0" smtClean="0">
              <a:solidFill>
                <a:srgbClr val="FF0000"/>
              </a:solidFill>
              <a:latin typeface="+mn-lt"/>
            </a:endParaRPr>
          </a:p>
          <a:p>
            <a:pPr lvl="1">
              <a:lnSpc>
                <a:spcPts val="3500"/>
              </a:lnSpc>
              <a:spcBef>
                <a:spcPct val="20000"/>
              </a:spcBef>
              <a:buFont typeface="Arial" charset="0"/>
              <a:buChar char="•"/>
              <a:defRPr/>
            </a:pPr>
            <a:endParaRPr lang="en-US" sz="2000" b="1" noProof="0" dirty="0" smtClean="0">
              <a:solidFill>
                <a:schemeClr val="bg1"/>
              </a:solidFill>
              <a:latin typeface="+mn-lt"/>
            </a:endParaRPr>
          </a:p>
        </p:txBody>
      </p:sp>
      <p:sp>
        <p:nvSpPr>
          <p:cNvPr id="5" name="Content Placeholder 3"/>
          <p:cNvSpPr txBox="1">
            <a:spLocks/>
          </p:cNvSpPr>
          <p:nvPr/>
        </p:nvSpPr>
        <p:spPr bwMode="auto">
          <a:xfrm>
            <a:off x="19888200" y="1295400"/>
            <a:ext cx="7086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2000" dirty="0" smtClean="0">
                <a:solidFill>
                  <a:schemeClr val="bg1"/>
                </a:solidFill>
                <a:latin typeface="+mn-lt"/>
              </a:rPr>
              <a:t> SCUs</a:t>
            </a:r>
          </a:p>
          <a:p>
            <a:pPr lvl="1">
              <a:lnSpc>
                <a:spcPts val="3500"/>
              </a:lnSpc>
              <a:spcBef>
                <a:spcPct val="20000"/>
              </a:spcBef>
              <a:buFont typeface="Arial" charset="0"/>
              <a:buChar char="•"/>
              <a:defRPr/>
            </a:pPr>
            <a:r>
              <a:rPr lang="en-US" sz="2000" dirty="0" smtClean="0">
                <a:solidFill>
                  <a:schemeClr val="bg1"/>
                </a:solidFill>
                <a:latin typeface="+mn-lt"/>
              </a:rPr>
              <a:t> Material: </a:t>
            </a:r>
            <a:r>
              <a:rPr lang="en-US" sz="2000" dirty="0" smtClean="0">
                <a:solidFill>
                  <a:srgbClr val="FF0000"/>
                </a:solidFill>
                <a:latin typeface="+mn-lt"/>
              </a:rPr>
              <a:t>$790,242</a:t>
            </a:r>
          </a:p>
          <a:p>
            <a:pPr lvl="1">
              <a:lnSpc>
                <a:spcPts val="3500"/>
              </a:lnSpc>
              <a:spcBef>
                <a:spcPct val="20000"/>
              </a:spcBef>
              <a:buFont typeface="Arial" charset="0"/>
              <a:buChar char="•"/>
              <a:defRPr/>
            </a:pPr>
            <a:r>
              <a:rPr lang="en-US" sz="2000" dirty="0" smtClean="0">
                <a:solidFill>
                  <a:schemeClr val="bg1"/>
                </a:solidFill>
                <a:latin typeface="+mn-lt"/>
              </a:rPr>
              <a:t> Labor: </a:t>
            </a:r>
            <a:r>
              <a:rPr lang="en-US" sz="2000" dirty="0" smtClean="0">
                <a:solidFill>
                  <a:srgbClr val="FF0000"/>
                </a:solidFill>
                <a:latin typeface="+mn-lt"/>
              </a:rPr>
              <a:t>$38,183</a:t>
            </a:r>
          </a:p>
          <a:p>
            <a:pPr lvl="1">
              <a:lnSpc>
                <a:spcPts val="3500"/>
              </a:lnSpc>
              <a:spcBef>
                <a:spcPct val="20000"/>
              </a:spcBef>
              <a:buFont typeface="Arial" charset="0"/>
              <a:buChar char="•"/>
              <a:defRPr/>
            </a:pPr>
            <a:r>
              <a:rPr lang="en-US" sz="2000" dirty="0" smtClean="0">
                <a:solidFill>
                  <a:schemeClr val="bg1"/>
                </a:solidFill>
                <a:latin typeface="+mn-lt"/>
              </a:rPr>
              <a:t> Total Savings: </a:t>
            </a:r>
            <a:r>
              <a:rPr lang="en-US" sz="2000" b="1" dirty="0" smtClean="0">
                <a:solidFill>
                  <a:srgbClr val="FF0000"/>
                </a:solidFill>
                <a:latin typeface="+mn-lt"/>
              </a:rPr>
              <a:t>$828,425</a:t>
            </a:r>
            <a:endParaRPr lang="en-US" sz="2000" dirty="0" smtClean="0">
              <a:solidFill>
                <a:srgbClr val="FF0000"/>
              </a:solidFill>
              <a:latin typeface="+mn-lt"/>
            </a:endParaRP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Electric Heating Coils</a:t>
            </a:r>
          </a:p>
          <a:p>
            <a:pPr lvl="1">
              <a:lnSpc>
                <a:spcPts val="3500"/>
              </a:lnSpc>
              <a:spcBef>
                <a:spcPct val="20000"/>
              </a:spcBef>
              <a:buFont typeface="Arial" charset="0"/>
              <a:buChar char="•"/>
              <a:defRPr/>
            </a:pPr>
            <a:r>
              <a:rPr lang="en-US" sz="2000" noProof="0" dirty="0" smtClean="0">
                <a:solidFill>
                  <a:schemeClr val="bg1"/>
                </a:solidFill>
                <a:latin typeface="+mn-lt"/>
              </a:rPr>
              <a:t> </a:t>
            </a:r>
            <a:r>
              <a:rPr lang="en-US" sz="2000" dirty="0" smtClean="0">
                <a:solidFill>
                  <a:schemeClr val="bg1"/>
                </a:solidFill>
                <a:latin typeface="+mn-lt"/>
              </a:rPr>
              <a:t>Material: 257coils*$620/coil = $159,340</a:t>
            </a:r>
          </a:p>
          <a:p>
            <a:pPr lvl="1">
              <a:lnSpc>
                <a:spcPts val="3500"/>
              </a:lnSpc>
              <a:spcBef>
                <a:spcPct val="20000"/>
              </a:spcBef>
              <a:buFont typeface="Arial" charset="0"/>
              <a:buChar char="•"/>
              <a:defRPr/>
            </a:pPr>
            <a:r>
              <a:rPr lang="en-US" sz="2000" dirty="0" smtClean="0">
                <a:solidFill>
                  <a:schemeClr val="bg1"/>
                </a:solidFill>
                <a:latin typeface="+mn-lt"/>
              </a:rPr>
              <a:t> Labor: 257coils*$59/coil = $15,163</a:t>
            </a:r>
          </a:p>
          <a:p>
            <a:pPr lvl="1">
              <a:lnSpc>
                <a:spcPts val="3500"/>
              </a:lnSpc>
              <a:spcBef>
                <a:spcPct val="20000"/>
              </a:spcBef>
              <a:buFont typeface="Arial" charset="0"/>
              <a:buChar char="•"/>
              <a:defRPr/>
            </a:pPr>
            <a:r>
              <a:rPr lang="en-US" sz="2000" dirty="0" smtClean="0">
                <a:solidFill>
                  <a:schemeClr val="bg1"/>
                </a:solidFill>
                <a:latin typeface="+mn-lt"/>
              </a:rPr>
              <a:t> Total Additional Cost: </a:t>
            </a:r>
            <a:r>
              <a:rPr lang="en-US" sz="2000" b="1" dirty="0" smtClean="0">
                <a:solidFill>
                  <a:schemeClr val="bg1"/>
                </a:solidFill>
                <a:latin typeface="+mn-lt"/>
              </a:rPr>
              <a:t>$174,503</a:t>
            </a:r>
            <a:endParaRPr lang="en-US" sz="2000" dirty="0" smtClean="0">
              <a:solidFill>
                <a:schemeClr val="bg1"/>
              </a:solidFill>
              <a:latin typeface="+mn-lt"/>
            </a:endParaRPr>
          </a:p>
          <a:p>
            <a:pPr lvl="1">
              <a:lnSpc>
                <a:spcPts val="3500"/>
              </a:lnSpc>
              <a:spcBef>
                <a:spcPct val="20000"/>
              </a:spcBef>
              <a:buFont typeface="Arial" charset="0"/>
              <a:buChar char="•"/>
              <a:defRPr/>
            </a:pPr>
            <a:endParaRPr lang="en-US" sz="2000" b="1" noProof="0" dirty="0" smtClean="0">
              <a:solidFill>
                <a:schemeClr val="bg1"/>
              </a:solidFill>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3"/>
          <p:cNvSpPr txBox="1">
            <a:spLocks/>
          </p:cNvSpPr>
          <p:nvPr/>
        </p:nvSpPr>
        <p:spPr bwMode="auto">
          <a:xfrm>
            <a:off x="9829800" y="1295400"/>
            <a:ext cx="7086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Chilled Beam Component Costs</a:t>
            </a:r>
            <a:endParaRPr kumimoji="0" lang="en-US" sz="2000" b="0" i="0" u="none" strike="noStrike" kern="1200" cap="none" spc="0" normalizeH="0" noProof="0" dirty="0" smtClean="0">
              <a:ln>
                <a:noFill/>
              </a:ln>
              <a:solidFill>
                <a:schemeClr val="bg1"/>
              </a:solidFill>
              <a:effectLst/>
              <a:uLnTx/>
              <a:uFillTx/>
              <a:latin typeface="+mn-lt"/>
              <a:ea typeface="+mn-ea"/>
              <a:cs typeface="+mn-cs"/>
            </a:endParaRP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Wiring and Conduit for Heating Coils</a:t>
            </a:r>
          </a:p>
          <a:p>
            <a:pPr lvl="1">
              <a:lnSpc>
                <a:spcPts val="3500"/>
              </a:lnSpc>
              <a:spcBef>
                <a:spcPct val="20000"/>
              </a:spcBef>
              <a:buFont typeface="Arial" charset="0"/>
              <a:buChar char="•"/>
              <a:defRPr/>
            </a:pPr>
            <a:r>
              <a:rPr lang="en-US" sz="2000" dirty="0" smtClean="0">
                <a:solidFill>
                  <a:schemeClr val="bg1"/>
                </a:solidFill>
                <a:latin typeface="+mn-lt"/>
              </a:rPr>
              <a:t> Material: 3-wires*$0.81/LF*650LF/floor*9floors = $14,217</a:t>
            </a:r>
          </a:p>
          <a:p>
            <a:pPr lvl="1">
              <a:lnSpc>
                <a:spcPts val="3500"/>
              </a:lnSpc>
              <a:spcBef>
                <a:spcPct val="20000"/>
              </a:spcBef>
              <a:buFont typeface="Arial" charset="0"/>
              <a:buChar char="•"/>
              <a:defRPr/>
            </a:pPr>
            <a:r>
              <a:rPr lang="en-US" sz="2000" dirty="0" smtClean="0">
                <a:solidFill>
                  <a:schemeClr val="bg1"/>
                </a:solidFill>
                <a:latin typeface="+mn-lt"/>
              </a:rPr>
              <a:t> Labor: $2.47/LF*650LF/floor*9floors = $14,450</a:t>
            </a:r>
          </a:p>
          <a:p>
            <a:pPr lvl="1">
              <a:lnSpc>
                <a:spcPts val="3500"/>
              </a:lnSpc>
              <a:spcBef>
                <a:spcPct val="20000"/>
              </a:spcBef>
              <a:buFont typeface="Arial" charset="0"/>
              <a:buChar char="•"/>
              <a:defRPr/>
            </a:pPr>
            <a:r>
              <a:rPr lang="en-US" sz="2000" dirty="0" smtClean="0">
                <a:solidFill>
                  <a:schemeClr val="bg1"/>
                </a:solidFill>
                <a:latin typeface="+mn-lt"/>
              </a:rPr>
              <a:t> Total Additional Cost: </a:t>
            </a:r>
            <a:r>
              <a:rPr lang="en-US" sz="2000" b="1" dirty="0" smtClean="0">
                <a:solidFill>
                  <a:schemeClr val="bg1"/>
                </a:solidFill>
                <a:latin typeface="+mn-lt"/>
              </a:rPr>
              <a:t>$28,667</a:t>
            </a:r>
            <a:endParaRPr lang="en-US" sz="2000" dirty="0" smtClean="0">
              <a:solidFill>
                <a:schemeClr val="bg1"/>
              </a:solidFill>
              <a:latin typeface="+mn-lt"/>
            </a:endParaRP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Centrifugal Chillers</a:t>
            </a:r>
          </a:p>
          <a:p>
            <a:pPr lvl="1">
              <a:lnSpc>
                <a:spcPts val="3500"/>
              </a:lnSpc>
              <a:spcBef>
                <a:spcPct val="20000"/>
              </a:spcBef>
              <a:buFont typeface="Arial" charset="0"/>
              <a:buChar char="•"/>
              <a:defRPr/>
            </a:pPr>
            <a:r>
              <a:rPr lang="en-US" sz="2000" noProof="0" dirty="0" smtClean="0">
                <a:solidFill>
                  <a:schemeClr val="bg1"/>
                </a:solidFill>
                <a:latin typeface="+mn-lt"/>
              </a:rPr>
              <a:t> </a:t>
            </a:r>
            <a:r>
              <a:rPr lang="en-US" sz="2000" dirty="0" smtClean="0">
                <a:solidFill>
                  <a:schemeClr val="bg1"/>
                </a:solidFill>
                <a:latin typeface="+mn-lt"/>
              </a:rPr>
              <a:t>Material: </a:t>
            </a:r>
            <a:r>
              <a:rPr lang="en-US" sz="2000" cap="small" dirty="0" smtClean="0">
                <a:solidFill>
                  <a:schemeClr val="bg1"/>
                </a:solidFill>
                <a:latin typeface="+mn-lt"/>
              </a:rPr>
              <a:t>$384,160</a:t>
            </a:r>
            <a:endParaRPr lang="en-US" sz="2000" dirty="0" smtClean="0">
              <a:solidFill>
                <a:schemeClr val="bg1"/>
              </a:solidFill>
              <a:latin typeface="+mn-lt"/>
            </a:endParaRPr>
          </a:p>
          <a:p>
            <a:pPr lvl="1">
              <a:lnSpc>
                <a:spcPts val="3500"/>
              </a:lnSpc>
              <a:spcBef>
                <a:spcPct val="20000"/>
              </a:spcBef>
              <a:buFont typeface="Arial" charset="0"/>
              <a:buChar char="•"/>
              <a:defRPr/>
            </a:pPr>
            <a:r>
              <a:rPr lang="en-US" sz="2000" dirty="0" smtClean="0">
                <a:solidFill>
                  <a:schemeClr val="bg1"/>
                </a:solidFill>
                <a:latin typeface="+mn-lt"/>
              </a:rPr>
              <a:t> Labor: </a:t>
            </a:r>
            <a:r>
              <a:rPr lang="en-US" sz="2000" cap="small" dirty="0" smtClean="0">
                <a:solidFill>
                  <a:schemeClr val="bg1"/>
                </a:solidFill>
                <a:latin typeface="+mn-lt"/>
              </a:rPr>
              <a:t>$384,160</a:t>
            </a:r>
            <a:endParaRPr lang="en-US" sz="2000" dirty="0" smtClean="0">
              <a:solidFill>
                <a:schemeClr val="bg1"/>
              </a:solidFill>
              <a:latin typeface="+mn-lt"/>
            </a:endParaRPr>
          </a:p>
          <a:p>
            <a:pPr lvl="1">
              <a:lnSpc>
                <a:spcPts val="3500"/>
              </a:lnSpc>
              <a:spcBef>
                <a:spcPct val="20000"/>
              </a:spcBef>
              <a:buFont typeface="Arial" charset="0"/>
              <a:buChar char="•"/>
              <a:defRPr/>
            </a:pPr>
            <a:r>
              <a:rPr lang="en-US" sz="2000" dirty="0" smtClean="0">
                <a:solidFill>
                  <a:schemeClr val="bg1"/>
                </a:solidFill>
                <a:latin typeface="+mn-lt"/>
              </a:rPr>
              <a:t> Total Additional Cost: </a:t>
            </a:r>
            <a:r>
              <a:rPr lang="en-US" sz="2000" b="1" cap="small" dirty="0" smtClean="0">
                <a:solidFill>
                  <a:schemeClr val="bg1"/>
                </a:solidFill>
                <a:latin typeface="+mn-lt"/>
              </a:rPr>
              <a:t>$402,192</a:t>
            </a:r>
            <a:endParaRPr lang="en-US" sz="2000" dirty="0" smtClean="0">
              <a:solidFill>
                <a:schemeClr val="bg1"/>
              </a:solidFill>
              <a:latin typeface="+mn-lt"/>
            </a:endParaRPr>
          </a:p>
          <a:p>
            <a:pPr lvl="1">
              <a:lnSpc>
                <a:spcPts val="3500"/>
              </a:lnSpc>
              <a:spcBef>
                <a:spcPct val="20000"/>
              </a:spcBef>
              <a:buFont typeface="Arial" charset="0"/>
              <a:buChar char="•"/>
              <a:defRPr/>
            </a:pPr>
            <a:endParaRPr lang="en-US" sz="2000" b="1" noProof="0" dirty="0" smtClean="0">
              <a:solidFill>
                <a:schemeClr val="bg1"/>
              </a:solidFill>
              <a:latin typeface="+mn-lt"/>
            </a:endParaRPr>
          </a:p>
        </p:txBody>
      </p:sp>
      <p:sp>
        <p:nvSpPr>
          <p:cNvPr id="5" name="Content Placeholder 3"/>
          <p:cNvSpPr txBox="1">
            <a:spLocks/>
          </p:cNvSpPr>
          <p:nvPr/>
        </p:nvSpPr>
        <p:spPr bwMode="auto">
          <a:xfrm>
            <a:off x="19888200" y="1295400"/>
            <a:ext cx="7086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2000" dirty="0" smtClean="0">
                <a:solidFill>
                  <a:schemeClr val="bg1"/>
                </a:solidFill>
                <a:latin typeface="+mn-lt"/>
              </a:rPr>
              <a:t> AHUs</a:t>
            </a:r>
          </a:p>
          <a:p>
            <a:pPr lvl="1">
              <a:lnSpc>
                <a:spcPts val="3500"/>
              </a:lnSpc>
              <a:spcBef>
                <a:spcPct val="20000"/>
              </a:spcBef>
              <a:buFont typeface="Arial" charset="0"/>
              <a:buChar char="•"/>
              <a:defRPr/>
            </a:pPr>
            <a:r>
              <a:rPr lang="en-US" sz="2000" dirty="0" smtClean="0">
                <a:solidFill>
                  <a:schemeClr val="bg1"/>
                </a:solidFill>
                <a:latin typeface="+mn-lt"/>
              </a:rPr>
              <a:t> Material: </a:t>
            </a:r>
            <a:r>
              <a:rPr lang="en-US" sz="2000" cap="small" dirty="0" smtClean="0">
                <a:solidFill>
                  <a:schemeClr val="bg1"/>
                </a:solidFill>
                <a:latin typeface="+mn-lt"/>
              </a:rPr>
              <a:t>$46,592</a:t>
            </a:r>
            <a:endParaRPr lang="en-US" sz="2000" dirty="0" smtClean="0">
              <a:solidFill>
                <a:schemeClr val="bg1"/>
              </a:solidFill>
              <a:latin typeface="+mn-lt"/>
            </a:endParaRPr>
          </a:p>
          <a:p>
            <a:pPr lvl="1">
              <a:lnSpc>
                <a:spcPts val="3500"/>
              </a:lnSpc>
              <a:spcBef>
                <a:spcPct val="20000"/>
              </a:spcBef>
              <a:buFont typeface="Arial" charset="0"/>
              <a:buChar char="•"/>
              <a:defRPr/>
            </a:pPr>
            <a:r>
              <a:rPr lang="en-US" sz="2000" dirty="0" smtClean="0">
                <a:solidFill>
                  <a:schemeClr val="bg1"/>
                </a:solidFill>
                <a:latin typeface="+mn-lt"/>
              </a:rPr>
              <a:t> Labor: </a:t>
            </a:r>
            <a:r>
              <a:rPr lang="en-US" sz="2000" cap="small" dirty="0" smtClean="0">
                <a:solidFill>
                  <a:schemeClr val="bg1"/>
                </a:solidFill>
                <a:latin typeface="+mn-lt"/>
              </a:rPr>
              <a:t>$7,056</a:t>
            </a:r>
            <a:endParaRPr lang="en-US" sz="2000" dirty="0" smtClean="0">
              <a:solidFill>
                <a:schemeClr val="bg1"/>
              </a:solidFill>
              <a:latin typeface="+mn-lt"/>
            </a:endParaRPr>
          </a:p>
          <a:p>
            <a:pPr lvl="1">
              <a:lnSpc>
                <a:spcPts val="3500"/>
              </a:lnSpc>
              <a:spcBef>
                <a:spcPct val="20000"/>
              </a:spcBef>
              <a:buFont typeface="Arial" charset="0"/>
              <a:buChar char="•"/>
              <a:defRPr/>
            </a:pPr>
            <a:r>
              <a:rPr lang="en-US" sz="2000" dirty="0" smtClean="0">
                <a:solidFill>
                  <a:schemeClr val="bg1"/>
                </a:solidFill>
                <a:latin typeface="+mn-lt"/>
              </a:rPr>
              <a:t> Total Additional Cost: </a:t>
            </a:r>
            <a:r>
              <a:rPr lang="en-US" sz="2000" b="1" cap="small" dirty="0" smtClean="0">
                <a:solidFill>
                  <a:schemeClr val="bg1"/>
                </a:solidFill>
                <a:latin typeface="+mn-lt"/>
              </a:rPr>
              <a:t>$53,648</a:t>
            </a:r>
            <a:endParaRPr lang="en-US" sz="2000" dirty="0" smtClean="0">
              <a:solidFill>
                <a:schemeClr val="bg1"/>
              </a:solidFill>
              <a:latin typeface="+mn-lt"/>
            </a:endParaRP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Ductwork</a:t>
            </a:r>
          </a:p>
          <a:p>
            <a:pPr lvl="1">
              <a:lnSpc>
                <a:spcPts val="3500"/>
              </a:lnSpc>
              <a:spcBef>
                <a:spcPct val="20000"/>
              </a:spcBef>
              <a:buFont typeface="Arial" charset="0"/>
              <a:buChar char="•"/>
              <a:defRPr/>
            </a:pPr>
            <a:r>
              <a:rPr lang="en-US" sz="2000" noProof="0" dirty="0" smtClean="0">
                <a:solidFill>
                  <a:schemeClr val="bg1"/>
                </a:solidFill>
                <a:latin typeface="+mn-lt"/>
              </a:rPr>
              <a:t> </a:t>
            </a:r>
            <a:r>
              <a:rPr lang="en-US" sz="2000" dirty="0" smtClean="0">
                <a:solidFill>
                  <a:schemeClr val="bg1"/>
                </a:solidFill>
                <a:latin typeface="+mn-lt"/>
              </a:rPr>
              <a:t>Material: </a:t>
            </a:r>
            <a:r>
              <a:rPr lang="en-US" sz="2000" cap="small" dirty="0" smtClean="0">
                <a:solidFill>
                  <a:schemeClr val="bg1"/>
                </a:solidFill>
                <a:latin typeface="+mn-lt"/>
              </a:rPr>
              <a:t>0.45*0.92*$97,290 = </a:t>
            </a:r>
            <a:r>
              <a:rPr lang="en-US" sz="2000" cap="small" dirty="0" smtClean="0">
                <a:solidFill>
                  <a:srgbClr val="FF0000"/>
                </a:solidFill>
                <a:latin typeface="+mn-lt"/>
              </a:rPr>
              <a:t>$40,278</a:t>
            </a:r>
            <a:endParaRPr lang="en-US" sz="2000" dirty="0" smtClean="0">
              <a:solidFill>
                <a:srgbClr val="FF0000"/>
              </a:solidFill>
              <a:latin typeface="+mn-lt"/>
            </a:endParaRPr>
          </a:p>
          <a:p>
            <a:pPr lvl="1">
              <a:lnSpc>
                <a:spcPts val="3500"/>
              </a:lnSpc>
              <a:spcBef>
                <a:spcPct val="20000"/>
              </a:spcBef>
              <a:buFont typeface="Arial" charset="0"/>
              <a:buChar char="•"/>
              <a:defRPr/>
            </a:pPr>
            <a:r>
              <a:rPr lang="en-US" sz="2000" dirty="0" smtClean="0">
                <a:solidFill>
                  <a:schemeClr val="bg1"/>
                </a:solidFill>
                <a:latin typeface="+mn-lt"/>
              </a:rPr>
              <a:t> Labor: </a:t>
            </a:r>
            <a:r>
              <a:rPr lang="en-US" sz="2000" cap="small" dirty="0" smtClean="0">
                <a:solidFill>
                  <a:schemeClr val="bg1"/>
                </a:solidFill>
                <a:latin typeface="+mn-lt"/>
              </a:rPr>
              <a:t>0.25*0.92*$607,710 = </a:t>
            </a:r>
            <a:r>
              <a:rPr lang="en-US" sz="2000" cap="small" dirty="0" smtClean="0">
                <a:solidFill>
                  <a:srgbClr val="FF0000"/>
                </a:solidFill>
                <a:latin typeface="+mn-lt"/>
              </a:rPr>
              <a:t>$137,773</a:t>
            </a:r>
            <a:endParaRPr lang="en-US" sz="2000" dirty="0" smtClean="0">
              <a:solidFill>
                <a:srgbClr val="FF0000"/>
              </a:solidFill>
              <a:latin typeface="+mn-lt"/>
            </a:endParaRPr>
          </a:p>
          <a:p>
            <a:pPr lvl="1">
              <a:lnSpc>
                <a:spcPts val="3500"/>
              </a:lnSpc>
              <a:spcBef>
                <a:spcPct val="20000"/>
              </a:spcBef>
              <a:buFont typeface="Arial" charset="0"/>
              <a:buChar char="•"/>
              <a:defRPr/>
            </a:pPr>
            <a:r>
              <a:rPr lang="en-US" sz="2000" dirty="0" smtClean="0">
                <a:solidFill>
                  <a:schemeClr val="bg1"/>
                </a:solidFill>
                <a:latin typeface="+mn-lt"/>
              </a:rPr>
              <a:t> Total Savings: </a:t>
            </a:r>
            <a:r>
              <a:rPr lang="en-US" sz="2000" b="1" cap="small" dirty="0" smtClean="0">
                <a:solidFill>
                  <a:srgbClr val="FF0000"/>
                </a:solidFill>
                <a:latin typeface="+mn-lt"/>
              </a:rPr>
              <a:t>$178,051</a:t>
            </a:r>
            <a:endParaRPr lang="en-US" sz="2000" dirty="0" smtClean="0">
              <a:solidFill>
                <a:srgbClr val="FF0000"/>
              </a:solidFill>
              <a:latin typeface="+mn-lt"/>
            </a:endParaRPr>
          </a:p>
          <a:p>
            <a:pPr lvl="1">
              <a:lnSpc>
                <a:spcPts val="3500"/>
              </a:lnSpc>
              <a:spcBef>
                <a:spcPct val="20000"/>
              </a:spcBef>
              <a:buFont typeface="Arial" charset="0"/>
              <a:buChar char="•"/>
              <a:defRPr/>
            </a:pPr>
            <a:endParaRPr lang="en-US" sz="2000" b="1" noProof="0" dirty="0" smtClean="0">
              <a:solidFill>
                <a:schemeClr val="bg1"/>
              </a:solidFill>
              <a:latin typeface="+mn-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3"/>
          <p:cNvSpPr txBox="1">
            <a:spLocks/>
          </p:cNvSpPr>
          <p:nvPr/>
        </p:nvSpPr>
        <p:spPr bwMode="auto">
          <a:xfrm>
            <a:off x="9829800" y="1295400"/>
            <a:ext cx="7086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Chilled Beam Component Costs</a:t>
            </a:r>
            <a:endParaRPr kumimoji="0" lang="en-US" sz="2000" b="0" i="0" u="none" strike="noStrike" kern="1200" cap="none" spc="0" normalizeH="0" noProof="0" dirty="0" smtClean="0">
              <a:ln>
                <a:noFill/>
              </a:ln>
              <a:solidFill>
                <a:schemeClr val="bg1"/>
              </a:solidFill>
              <a:effectLst/>
              <a:uLnTx/>
              <a:uFillTx/>
              <a:latin typeface="+mn-lt"/>
              <a:ea typeface="+mn-ea"/>
              <a:cs typeface="+mn-cs"/>
            </a:endParaRP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Controls</a:t>
            </a:r>
          </a:p>
          <a:p>
            <a:pPr lvl="1">
              <a:lnSpc>
                <a:spcPts val="3500"/>
              </a:lnSpc>
              <a:spcBef>
                <a:spcPct val="20000"/>
              </a:spcBef>
              <a:buFont typeface="Arial" charset="0"/>
              <a:buChar char="•"/>
              <a:defRPr/>
            </a:pPr>
            <a:r>
              <a:rPr lang="en-US" sz="2000" dirty="0" smtClean="0">
                <a:solidFill>
                  <a:schemeClr val="bg1"/>
                </a:solidFill>
                <a:latin typeface="+mn-lt"/>
              </a:rPr>
              <a:t> Material: </a:t>
            </a:r>
            <a:r>
              <a:rPr lang="en-US" sz="2000" cap="small" dirty="0" smtClean="0">
                <a:solidFill>
                  <a:schemeClr val="bg1"/>
                </a:solidFill>
                <a:latin typeface="+mn-lt"/>
              </a:rPr>
              <a:t>0.92*$86,670 = </a:t>
            </a:r>
            <a:r>
              <a:rPr lang="en-US" sz="2000" cap="small" dirty="0" smtClean="0">
                <a:solidFill>
                  <a:srgbClr val="FF0000"/>
                </a:solidFill>
                <a:latin typeface="+mn-lt"/>
              </a:rPr>
              <a:t>$79,736</a:t>
            </a:r>
            <a:endParaRPr lang="en-US" sz="2000" dirty="0" smtClean="0">
              <a:solidFill>
                <a:srgbClr val="FF0000"/>
              </a:solidFill>
              <a:latin typeface="+mn-lt"/>
            </a:endParaRPr>
          </a:p>
          <a:p>
            <a:pPr lvl="1">
              <a:lnSpc>
                <a:spcPts val="3500"/>
              </a:lnSpc>
              <a:spcBef>
                <a:spcPct val="20000"/>
              </a:spcBef>
              <a:buFont typeface="Arial" charset="0"/>
              <a:buChar char="•"/>
              <a:defRPr/>
            </a:pPr>
            <a:r>
              <a:rPr lang="en-US" sz="2000" dirty="0" smtClean="0">
                <a:solidFill>
                  <a:schemeClr val="bg1"/>
                </a:solidFill>
                <a:latin typeface="+mn-lt"/>
              </a:rPr>
              <a:t> Labor: </a:t>
            </a:r>
            <a:r>
              <a:rPr lang="en-US" sz="2000" cap="small" dirty="0" smtClean="0">
                <a:solidFill>
                  <a:schemeClr val="bg1"/>
                </a:solidFill>
                <a:latin typeface="+mn-lt"/>
              </a:rPr>
              <a:t>0.92*$48,330 = </a:t>
            </a:r>
            <a:r>
              <a:rPr lang="en-US" sz="2000" cap="small" dirty="0" smtClean="0">
                <a:solidFill>
                  <a:srgbClr val="FF0000"/>
                </a:solidFill>
                <a:latin typeface="+mn-lt"/>
              </a:rPr>
              <a:t>$44,464</a:t>
            </a:r>
            <a:endParaRPr lang="en-US" sz="2000" dirty="0" smtClean="0">
              <a:solidFill>
                <a:srgbClr val="FF0000"/>
              </a:solidFill>
              <a:latin typeface="+mn-lt"/>
            </a:endParaRPr>
          </a:p>
          <a:p>
            <a:pPr lvl="1">
              <a:lnSpc>
                <a:spcPts val="3500"/>
              </a:lnSpc>
              <a:spcBef>
                <a:spcPct val="20000"/>
              </a:spcBef>
              <a:buFont typeface="Arial" charset="0"/>
              <a:buChar char="•"/>
              <a:defRPr/>
            </a:pPr>
            <a:r>
              <a:rPr lang="en-US" sz="2000" dirty="0" smtClean="0">
                <a:solidFill>
                  <a:schemeClr val="bg1"/>
                </a:solidFill>
                <a:latin typeface="+mn-lt"/>
              </a:rPr>
              <a:t> Total Savings: </a:t>
            </a:r>
            <a:r>
              <a:rPr lang="en-US" sz="2000" b="1" cap="small" dirty="0" smtClean="0">
                <a:solidFill>
                  <a:srgbClr val="FF0000"/>
                </a:solidFill>
                <a:latin typeface="+mn-lt"/>
              </a:rPr>
              <a:t>$124,200</a:t>
            </a:r>
            <a:endParaRPr lang="en-US" sz="2000" dirty="0" smtClean="0">
              <a:solidFill>
                <a:srgbClr val="FF0000"/>
              </a:solidFill>
              <a:latin typeface="+mn-lt"/>
            </a:endParaRP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Condensate Piping</a:t>
            </a:r>
          </a:p>
          <a:p>
            <a:pPr lvl="1">
              <a:lnSpc>
                <a:spcPts val="3500"/>
              </a:lnSpc>
              <a:spcBef>
                <a:spcPct val="20000"/>
              </a:spcBef>
              <a:buFont typeface="Arial" charset="0"/>
              <a:buChar char="•"/>
              <a:defRPr/>
            </a:pPr>
            <a:r>
              <a:rPr lang="en-US" sz="2000" noProof="0" dirty="0" smtClean="0">
                <a:solidFill>
                  <a:schemeClr val="bg1"/>
                </a:solidFill>
                <a:latin typeface="+mn-lt"/>
              </a:rPr>
              <a:t> No change</a:t>
            </a:r>
            <a:endParaRPr lang="en-US" sz="2000" b="1" noProof="0" dirty="0" smtClean="0">
              <a:solidFill>
                <a:schemeClr val="bg1"/>
              </a:solidFill>
              <a:latin typeface="+mn-lt"/>
            </a:endParaRPr>
          </a:p>
        </p:txBody>
      </p:sp>
      <p:sp>
        <p:nvSpPr>
          <p:cNvPr id="5" name="Content Placeholder 3"/>
          <p:cNvSpPr txBox="1">
            <a:spLocks/>
          </p:cNvSpPr>
          <p:nvPr/>
        </p:nvSpPr>
        <p:spPr bwMode="auto">
          <a:xfrm>
            <a:off x="19888200" y="1295400"/>
            <a:ext cx="7086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2000" dirty="0" smtClean="0">
                <a:solidFill>
                  <a:schemeClr val="bg1"/>
                </a:solidFill>
                <a:latin typeface="+mn-lt"/>
              </a:rPr>
              <a:t> Testing and Balancing</a:t>
            </a:r>
          </a:p>
          <a:p>
            <a:pPr lvl="1">
              <a:lnSpc>
                <a:spcPts val="3500"/>
              </a:lnSpc>
              <a:spcBef>
                <a:spcPct val="20000"/>
              </a:spcBef>
              <a:buFont typeface="Arial" charset="0"/>
              <a:buChar char="•"/>
              <a:defRPr/>
            </a:pPr>
            <a:r>
              <a:rPr lang="en-US" sz="2000" dirty="0" smtClean="0">
                <a:solidFill>
                  <a:schemeClr val="bg1"/>
                </a:solidFill>
                <a:latin typeface="+mn-lt"/>
              </a:rPr>
              <a:t> Material: </a:t>
            </a:r>
            <a:r>
              <a:rPr lang="en-US" sz="2000" cap="small" dirty="0" smtClean="0">
                <a:solidFill>
                  <a:srgbClr val="FF0000"/>
                </a:solidFill>
                <a:latin typeface="+mn-lt"/>
              </a:rPr>
              <a:t>$0</a:t>
            </a:r>
            <a:endParaRPr lang="en-US" sz="2000" dirty="0" smtClean="0">
              <a:solidFill>
                <a:srgbClr val="FF0000"/>
              </a:solidFill>
              <a:latin typeface="+mn-lt"/>
            </a:endParaRPr>
          </a:p>
          <a:p>
            <a:pPr lvl="1">
              <a:lnSpc>
                <a:spcPts val="3500"/>
              </a:lnSpc>
              <a:spcBef>
                <a:spcPct val="20000"/>
              </a:spcBef>
              <a:buFont typeface="Arial" charset="0"/>
              <a:buChar char="•"/>
              <a:defRPr/>
            </a:pPr>
            <a:r>
              <a:rPr lang="en-US" sz="2000" dirty="0" smtClean="0">
                <a:solidFill>
                  <a:schemeClr val="bg1"/>
                </a:solidFill>
                <a:latin typeface="+mn-lt"/>
              </a:rPr>
              <a:t> Labor: </a:t>
            </a:r>
            <a:r>
              <a:rPr lang="en-US" sz="2000" b="1" cap="small" dirty="0" smtClean="0">
                <a:solidFill>
                  <a:srgbClr val="FF0000"/>
                </a:solidFill>
                <a:latin typeface="+mn-lt"/>
              </a:rPr>
              <a:t>$124,200</a:t>
            </a:r>
            <a:endParaRPr lang="en-US" sz="2000" dirty="0" smtClean="0">
              <a:solidFill>
                <a:srgbClr val="FF0000"/>
              </a:solidFill>
              <a:latin typeface="+mn-lt"/>
            </a:endParaRPr>
          </a:p>
          <a:p>
            <a:pPr lvl="1">
              <a:lnSpc>
                <a:spcPts val="3500"/>
              </a:lnSpc>
              <a:spcBef>
                <a:spcPct val="20000"/>
              </a:spcBef>
              <a:buFont typeface="Arial" charset="0"/>
              <a:buChar char="•"/>
              <a:defRPr/>
            </a:pPr>
            <a:r>
              <a:rPr lang="en-US" sz="2000" dirty="0" smtClean="0">
                <a:solidFill>
                  <a:schemeClr val="bg1"/>
                </a:solidFill>
                <a:latin typeface="+mn-lt"/>
              </a:rPr>
              <a:t> Total Savings: </a:t>
            </a:r>
            <a:r>
              <a:rPr lang="en-US" sz="2000" b="1" cap="small" dirty="0" smtClean="0">
                <a:solidFill>
                  <a:srgbClr val="FF0000"/>
                </a:solidFill>
                <a:latin typeface="+mn-lt"/>
              </a:rPr>
              <a:t>$16,560</a:t>
            </a:r>
            <a:endParaRPr lang="en-US" sz="2000" dirty="0" smtClean="0">
              <a:solidFill>
                <a:srgbClr val="FF0000"/>
              </a:solidFill>
              <a:latin typeface="+mn-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9982200" y="1905001"/>
          <a:ext cx="7391400" cy="3047999"/>
        </p:xfrm>
        <a:graphic>
          <a:graphicData uri="http://schemas.openxmlformats.org/drawingml/2006/table">
            <a:tbl>
              <a:tblPr/>
              <a:tblGrid>
                <a:gridCol w="2057400"/>
                <a:gridCol w="1371600"/>
                <a:gridCol w="1371600"/>
                <a:gridCol w="1371600"/>
                <a:gridCol w="1219200"/>
              </a:tblGrid>
              <a:tr h="160421">
                <a:tc>
                  <a:txBody>
                    <a:bodyPr/>
                    <a:lstStyle/>
                    <a:p>
                      <a:pPr marL="0" marR="0" algn="ctr">
                        <a:lnSpc>
                          <a:spcPct val="115000"/>
                        </a:lnSpc>
                        <a:spcBef>
                          <a:spcPts val="0"/>
                        </a:spcBef>
                        <a:spcAft>
                          <a:spcPts val="0"/>
                        </a:spcAft>
                      </a:pPr>
                      <a:r>
                        <a:rPr lang="en-US" sz="900" b="1" dirty="0">
                          <a:solidFill>
                            <a:srgbClr val="FFFFFF"/>
                          </a:solidFill>
                          <a:latin typeface="Calibri"/>
                          <a:ea typeface="Times New Roman"/>
                          <a:cs typeface="Arial"/>
                        </a:rPr>
                        <a:t>Description</a:t>
                      </a:r>
                      <a:endParaRPr lang="en-US" sz="1000" dirty="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900" b="1">
                          <a:solidFill>
                            <a:srgbClr val="FFFFFF"/>
                          </a:solidFill>
                          <a:latin typeface="Calibri"/>
                          <a:ea typeface="Times New Roman"/>
                          <a:cs typeface="Arial"/>
                        </a:rPr>
                        <a:t>Material</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900" b="1">
                          <a:solidFill>
                            <a:srgbClr val="FFFFFF"/>
                          </a:solidFill>
                          <a:latin typeface="Calibri"/>
                          <a:ea typeface="Times New Roman"/>
                          <a:cs typeface="Arial"/>
                        </a:rPr>
                        <a:t>Labor</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900" b="1">
                          <a:solidFill>
                            <a:srgbClr val="FFFFFF"/>
                          </a:solidFill>
                          <a:latin typeface="Calibri"/>
                          <a:ea typeface="Times New Roman"/>
                          <a:cs typeface="Arial"/>
                        </a:rPr>
                        <a:t>Total</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900" b="1">
                          <a:solidFill>
                            <a:srgbClr val="FFFFFF"/>
                          </a:solidFill>
                          <a:latin typeface="Calibri"/>
                          <a:ea typeface="Times New Roman"/>
                          <a:cs typeface="Arial"/>
                        </a:rPr>
                        <a:t>% of Total</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160421">
                <a:tc>
                  <a:txBody>
                    <a:bodyPr/>
                    <a:lstStyle/>
                    <a:p>
                      <a:pPr marL="0" marR="0" algn="ctr">
                        <a:lnSpc>
                          <a:spcPct val="115000"/>
                        </a:lnSpc>
                        <a:spcBef>
                          <a:spcPts val="0"/>
                        </a:spcBef>
                        <a:spcAft>
                          <a:spcPts val="0"/>
                        </a:spcAft>
                      </a:pPr>
                      <a:r>
                        <a:rPr lang="en-US" sz="900" dirty="0">
                          <a:latin typeface="Calibri"/>
                          <a:ea typeface="Times New Roman"/>
                          <a:cs typeface="Arial"/>
                        </a:rPr>
                        <a:t>Chilled Beams</a:t>
                      </a:r>
                      <a:endParaRPr lang="en-US" sz="1000" dirty="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$215,880</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$215,880</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$431,760</a:t>
                      </a:r>
                      <a:endParaRPr lang="en-US" sz="1000" dirty="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17.4%</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0421">
                <a:tc>
                  <a:txBody>
                    <a:bodyPr/>
                    <a:lstStyle/>
                    <a:p>
                      <a:pPr marL="0" marR="0" algn="ctr">
                        <a:lnSpc>
                          <a:spcPct val="115000"/>
                        </a:lnSpc>
                        <a:spcBef>
                          <a:spcPts val="0"/>
                        </a:spcBef>
                        <a:spcAft>
                          <a:spcPts val="0"/>
                        </a:spcAft>
                      </a:pPr>
                      <a:r>
                        <a:rPr lang="en-US" sz="900" dirty="0">
                          <a:latin typeface="Calibri"/>
                          <a:ea typeface="Times New Roman"/>
                          <a:cs typeface="Arial"/>
                        </a:rPr>
                        <a:t>Chilled Water Piping</a:t>
                      </a:r>
                      <a:endParaRPr lang="en-US" sz="1000" dirty="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$221,199</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$125,361</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$346,560</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14.0%</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0421">
                <a:tc>
                  <a:txBody>
                    <a:bodyPr/>
                    <a:lstStyle/>
                    <a:p>
                      <a:pPr marL="0" marR="0" algn="ctr">
                        <a:lnSpc>
                          <a:spcPct val="115000"/>
                        </a:lnSpc>
                        <a:spcBef>
                          <a:spcPts val="0"/>
                        </a:spcBef>
                        <a:spcAft>
                          <a:spcPts val="0"/>
                        </a:spcAft>
                      </a:pPr>
                      <a:r>
                        <a:rPr lang="en-US" sz="900">
                          <a:latin typeface="Calibri"/>
                          <a:ea typeface="Times New Roman"/>
                          <a:cs typeface="Arial"/>
                        </a:rPr>
                        <a:t>Mechanical Insulation</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$58,998</a:t>
                      </a:r>
                      <a:endParaRPr lang="en-US" sz="1000" dirty="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$76,002</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$135,000</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5.4%</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0421">
                <a:tc>
                  <a:txBody>
                    <a:bodyPr/>
                    <a:lstStyle/>
                    <a:p>
                      <a:pPr marL="0" marR="0" algn="ctr">
                        <a:lnSpc>
                          <a:spcPct val="115000"/>
                        </a:lnSpc>
                        <a:spcBef>
                          <a:spcPts val="0"/>
                        </a:spcBef>
                        <a:spcAft>
                          <a:spcPts val="0"/>
                        </a:spcAft>
                      </a:pPr>
                      <a:r>
                        <a:rPr lang="en-US" sz="900">
                          <a:latin typeface="Calibri"/>
                          <a:ea typeface="Times New Roman"/>
                          <a:cs typeface="Arial"/>
                        </a:rPr>
                        <a:t>Pumps</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$60,012</a:t>
                      </a:r>
                      <a:endParaRPr lang="en-US" sz="1000" dirty="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$10,674</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$70,686</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2.9%</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0421">
                <a:tc>
                  <a:txBody>
                    <a:bodyPr/>
                    <a:lstStyle/>
                    <a:p>
                      <a:pPr marL="0" marR="0" algn="ctr">
                        <a:lnSpc>
                          <a:spcPct val="115000"/>
                        </a:lnSpc>
                        <a:spcBef>
                          <a:spcPts val="0"/>
                        </a:spcBef>
                        <a:spcAft>
                          <a:spcPts val="0"/>
                        </a:spcAft>
                      </a:pPr>
                      <a:r>
                        <a:rPr lang="en-US" sz="900">
                          <a:latin typeface="Calibri"/>
                          <a:ea typeface="Times New Roman"/>
                          <a:cs typeface="Arial"/>
                        </a:rPr>
                        <a:t>Cooling Towers</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$205,775</a:t>
                      </a:r>
                      <a:endParaRPr lang="en-US" sz="1000" dirty="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$16,325</a:t>
                      </a:r>
                      <a:endParaRPr lang="en-US" sz="1000" dirty="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$222,100</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9.0%</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0421">
                <a:tc>
                  <a:txBody>
                    <a:bodyPr/>
                    <a:lstStyle/>
                    <a:p>
                      <a:pPr marL="0" marR="0" algn="ctr">
                        <a:lnSpc>
                          <a:spcPct val="115000"/>
                        </a:lnSpc>
                        <a:spcBef>
                          <a:spcPts val="0"/>
                        </a:spcBef>
                        <a:spcAft>
                          <a:spcPts val="0"/>
                        </a:spcAft>
                      </a:pPr>
                      <a:r>
                        <a:rPr lang="en-US" sz="900">
                          <a:latin typeface="Calibri"/>
                          <a:ea typeface="Times New Roman"/>
                          <a:cs typeface="Arial"/>
                        </a:rPr>
                        <a:t>VAVs</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$5,264</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$1,228</a:t>
                      </a:r>
                      <a:endParaRPr lang="en-US" sz="1000" dirty="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$6,492</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0.3%</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0421">
                <a:tc>
                  <a:txBody>
                    <a:bodyPr/>
                    <a:lstStyle/>
                    <a:p>
                      <a:pPr marL="0" marR="0" algn="ctr">
                        <a:lnSpc>
                          <a:spcPct val="115000"/>
                        </a:lnSpc>
                        <a:spcBef>
                          <a:spcPts val="0"/>
                        </a:spcBef>
                        <a:spcAft>
                          <a:spcPts val="0"/>
                        </a:spcAft>
                      </a:pPr>
                      <a:r>
                        <a:rPr lang="en-US" sz="900">
                          <a:latin typeface="Calibri"/>
                          <a:ea typeface="Times New Roman"/>
                          <a:cs typeface="Arial"/>
                        </a:rPr>
                        <a:t>Fans</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$28,160</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$2,639</a:t>
                      </a:r>
                      <a:endParaRPr lang="en-US" sz="1000" dirty="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$30,799</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1.2%</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0421">
                <a:tc>
                  <a:txBody>
                    <a:bodyPr/>
                    <a:lstStyle/>
                    <a:p>
                      <a:pPr marL="0" marR="0" algn="ctr">
                        <a:lnSpc>
                          <a:spcPct val="115000"/>
                        </a:lnSpc>
                        <a:spcBef>
                          <a:spcPts val="0"/>
                        </a:spcBef>
                        <a:spcAft>
                          <a:spcPts val="0"/>
                        </a:spcAft>
                      </a:pPr>
                      <a:r>
                        <a:rPr lang="en-US" sz="900">
                          <a:latin typeface="Calibri"/>
                          <a:ea typeface="Times New Roman"/>
                          <a:cs typeface="Arial"/>
                        </a:rPr>
                        <a:t>Self Contained AHUs</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$0</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$0</a:t>
                      </a:r>
                      <a:endParaRPr lang="en-US" sz="1000" dirty="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$0</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0.0%</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0421">
                <a:tc>
                  <a:txBody>
                    <a:bodyPr/>
                    <a:lstStyle/>
                    <a:p>
                      <a:pPr marL="0" marR="0" algn="ctr">
                        <a:lnSpc>
                          <a:spcPct val="115000"/>
                        </a:lnSpc>
                        <a:spcBef>
                          <a:spcPts val="0"/>
                        </a:spcBef>
                        <a:spcAft>
                          <a:spcPts val="0"/>
                        </a:spcAft>
                      </a:pPr>
                      <a:r>
                        <a:rPr lang="en-US" sz="900">
                          <a:latin typeface="Calibri"/>
                          <a:ea typeface="Times New Roman"/>
                          <a:cs typeface="Arial"/>
                        </a:rPr>
                        <a:t>Electric Heating Coils</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$159,340</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$15,163</a:t>
                      </a:r>
                      <a:endParaRPr lang="en-US" sz="1000" dirty="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$174,503</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7.0%</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0421">
                <a:tc>
                  <a:txBody>
                    <a:bodyPr/>
                    <a:lstStyle/>
                    <a:p>
                      <a:pPr marL="0" marR="0" algn="ctr">
                        <a:lnSpc>
                          <a:spcPct val="115000"/>
                        </a:lnSpc>
                        <a:spcBef>
                          <a:spcPts val="0"/>
                        </a:spcBef>
                        <a:spcAft>
                          <a:spcPts val="0"/>
                        </a:spcAft>
                      </a:pPr>
                      <a:r>
                        <a:rPr lang="en-US" sz="900">
                          <a:latin typeface="Calibri"/>
                          <a:ea typeface="Times New Roman"/>
                          <a:cs typeface="Arial"/>
                        </a:rPr>
                        <a:t>Wiring and Conduit for Heating Coils</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$14,217</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$14,450</a:t>
                      </a:r>
                      <a:endParaRPr lang="en-US" sz="1000" dirty="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$28,667</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1.2%</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0421">
                <a:tc>
                  <a:txBody>
                    <a:bodyPr/>
                    <a:lstStyle/>
                    <a:p>
                      <a:pPr marL="0" marR="0" algn="ctr">
                        <a:lnSpc>
                          <a:spcPct val="115000"/>
                        </a:lnSpc>
                        <a:spcBef>
                          <a:spcPts val="0"/>
                        </a:spcBef>
                        <a:spcAft>
                          <a:spcPts val="0"/>
                        </a:spcAft>
                      </a:pPr>
                      <a:r>
                        <a:rPr lang="en-US" sz="900">
                          <a:latin typeface="Calibri"/>
                          <a:ea typeface="Times New Roman"/>
                          <a:cs typeface="Arial"/>
                        </a:rPr>
                        <a:t>Centrifugal Chiller</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$384,160</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$18,032</a:t>
                      </a:r>
                      <a:endParaRPr lang="en-US" sz="1000" dirty="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$402,192</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16.2%</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0421">
                <a:tc>
                  <a:txBody>
                    <a:bodyPr/>
                    <a:lstStyle/>
                    <a:p>
                      <a:pPr marL="0" marR="0" algn="ctr">
                        <a:lnSpc>
                          <a:spcPct val="115000"/>
                        </a:lnSpc>
                        <a:spcBef>
                          <a:spcPts val="0"/>
                        </a:spcBef>
                        <a:spcAft>
                          <a:spcPts val="0"/>
                        </a:spcAft>
                      </a:pPr>
                      <a:r>
                        <a:rPr lang="en-US" sz="900">
                          <a:latin typeface="Calibri"/>
                          <a:ea typeface="Times New Roman"/>
                          <a:cs typeface="Arial"/>
                        </a:rPr>
                        <a:t>AHUs</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$46,592</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$7,056</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$53,648</a:t>
                      </a:r>
                      <a:endParaRPr lang="en-US" sz="1000" dirty="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2.2%</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0421">
                <a:tc>
                  <a:txBody>
                    <a:bodyPr/>
                    <a:lstStyle/>
                    <a:p>
                      <a:pPr marL="0" marR="0" algn="ctr">
                        <a:lnSpc>
                          <a:spcPct val="115000"/>
                        </a:lnSpc>
                        <a:spcBef>
                          <a:spcPts val="0"/>
                        </a:spcBef>
                        <a:spcAft>
                          <a:spcPts val="0"/>
                        </a:spcAft>
                      </a:pPr>
                      <a:r>
                        <a:rPr lang="en-US" sz="900">
                          <a:latin typeface="Calibri"/>
                          <a:ea typeface="Times New Roman"/>
                          <a:cs typeface="Arial"/>
                        </a:rPr>
                        <a:t>Ductwork</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$57,012</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$469,937</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$526,949</a:t>
                      </a:r>
                      <a:endParaRPr lang="en-US" sz="1000" dirty="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21.3%</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0421">
                <a:tc>
                  <a:txBody>
                    <a:bodyPr/>
                    <a:lstStyle/>
                    <a:p>
                      <a:pPr marL="0" marR="0" algn="ctr">
                        <a:lnSpc>
                          <a:spcPct val="115000"/>
                        </a:lnSpc>
                        <a:spcBef>
                          <a:spcPts val="0"/>
                        </a:spcBef>
                        <a:spcAft>
                          <a:spcPts val="0"/>
                        </a:spcAft>
                      </a:pPr>
                      <a:r>
                        <a:rPr lang="en-US" sz="900">
                          <a:latin typeface="Calibri"/>
                          <a:ea typeface="Times New Roman"/>
                          <a:cs typeface="Arial"/>
                        </a:rPr>
                        <a:t>Controls</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$6,934</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$3,866</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$10,800</a:t>
                      </a:r>
                      <a:endParaRPr lang="en-US" sz="1000" dirty="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0.4%</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0421">
                <a:tc>
                  <a:txBody>
                    <a:bodyPr/>
                    <a:lstStyle/>
                    <a:p>
                      <a:pPr marL="0" marR="0" algn="ctr">
                        <a:lnSpc>
                          <a:spcPct val="115000"/>
                        </a:lnSpc>
                        <a:spcBef>
                          <a:spcPts val="0"/>
                        </a:spcBef>
                        <a:spcAft>
                          <a:spcPts val="0"/>
                        </a:spcAft>
                      </a:pPr>
                      <a:r>
                        <a:rPr lang="en-US" sz="900">
                          <a:latin typeface="Calibri"/>
                          <a:ea typeface="Times New Roman"/>
                          <a:cs typeface="Arial"/>
                        </a:rPr>
                        <a:t>Condensate Piping</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$9,412</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$13,488</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$22,900</a:t>
                      </a:r>
                      <a:endParaRPr lang="en-US" sz="1000" dirty="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0.9%</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0421">
                <a:tc>
                  <a:txBody>
                    <a:bodyPr/>
                    <a:lstStyle/>
                    <a:p>
                      <a:pPr marL="0" marR="0" algn="ctr">
                        <a:lnSpc>
                          <a:spcPct val="115000"/>
                        </a:lnSpc>
                        <a:spcBef>
                          <a:spcPts val="0"/>
                        </a:spcBef>
                        <a:spcAft>
                          <a:spcPts val="0"/>
                        </a:spcAft>
                      </a:pPr>
                      <a:r>
                        <a:rPr lang="en-US" sz="900">
                          <a:latin typeface="Calibri"/>
                          <a:ea typeface="Times New Roman"/>
                          <a:cs typeface="Arial"/>
                        </a:rPr>
                        <a:t>Testing and Balancing</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$0</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$16,560</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$16,560</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0.7%</a:t>
                      </a:r>
                      <a:endParaRPr lang="en-US" sz="1000" dirty="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0421">
                <a:tc>
                  <a:txBody>
                    <a:bodyPr/>
                    <a:lstStyle/>
                    <a:p>
                      <a:pPr marL="0" marR="0" algn="ctr">
                        <a:lnSpc>
                          <a:spcPct val="115000"/>
                        </a:lnSpc>
                        <a:spcBef>
                          <a:spcPts val="0"/>
                        </a:spcBef>
                        <a:spcAft>
                          <a:spcPts val="0"/>
                        </a:spcAft>
                      </a:pPr>
                      <a:r>
                        <a:rPr lang="en-US" sz="900" b="1" dirty="0">
                          <a:latin typeface="Calibri"/>
                          <a:ea typeface="Times New Roman"/>
                          <a:cs typeface="Arial"/>
                        </a:rPr>
                        <a:t>Totals</a:t>
                      </a:r>
                      <a:endParaRPr lang="en-US" sz="1000" dirty="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marL="0" marR="0" algn="ctr">
                        <a:lnSpc>
                          <a:spcPct val="115000"/>
                        </a:lnSpc>
                        <a:spcBef>
                          <a:spcPts val="0"/>
                        </a:spcBef>
                        <a:spcAft>
                          <a:spcPts val="0"/>
                        </a:spcAft>
                      </a:pPr>
                      <a:r>
                        <a:rPr lang="en-US" sz="900" b="1" dirty="0">
                          <a:latin typeface="Calibri"/>
                          <a:ea typeface="Times New Roman"/>
                          <a:cs typeface="Arial"/>
                        </a:rPr>
                        <a:t>$1,472,954</a:t>
                      </a:r>
                      <a:endParaRPr lang="en-US" sz="1000" dirty="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marL="0" marR="0" algn="ctr">
                        <a:lnSpc>
                          <a:spcPct val="115000"/>
                        </a:lnSpc>
                        <a:spcBef>
                          <a:spcPts val="0"/>
                        </a:spcBef>
                        <a:spcAft>
                          <a:spcPts val="0"/>
                        </a:spcAft>
                      </a:pPr>
                      <a:r>
                        <a:rPr lang="en-US" sz="900" b="1" dirty="0">
                          <a:latin typeface="Calibri"/>
                          <a:ea typeface="Times New Roman"/>
                          <a:cs typeface="Arial"/>
                        </a:rPr>
                        <a:t>$1,006,662</a:t>
                      </a:r>
                      <a:endParaRPr lang="en-US" sz="1000" dirty="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marL="0" marR="0" algn="ctr">
                        <a:lnSpc>
                          <a:spcPct val="115000"/>
                        </a:lnSpc>
                        <a:spcBef>
                          <a:spcPts val="0"/>
                        </a:spcBef>
                        <a:spcAft>
                          <a:spcPts val="0"/>
                        </a:spcAft>
                      </a:pPr>
                      <a:r>
                        <a:rPr lang="en-US" sz="900" b="1" dirty="0">
                          <a:latin typeface="Calibri"/>
                          <a:ea typeface="Times New Roman"/>
                          <a:cs typeface="Arial"/>
                        </a:rPr>
                        <a:t>$2,479,616</a:t>
                      </a:r>
                      <a:endParaRPr lang="en-US" sz="1000" dirty="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marL="0" marR="0" algn="ctr">
                        <a:lnSpc>
                          <a:spcPct val="115000"/>
                        </a:lnSpc>
                        <a:spcBef>
                          <a:spcPts val="0"/>
                        </a:spcBef>
                        <a:spcAft>
                          <a:spcPts val="0"/>
                        </a:spcAft>
                      </a:pPr>
                      <a:r>
                        <a:rPr lang="en-US" sz="900" b="1" dirty="0">
                          <a:latin typeface="Calibri"/>
                          <a:ea typeface="Times New Roman"/>
                          <a:cs typeface="Arial"/>
                        </a:rPr>
                        <a:t>100%</a:t>
                      </a:r>
                      <a:endParaRPr lang="en-US" sz="1000" dirty="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r>
              <a:tr h="160421">
                <a:tc gridSpan="5">
                  <a:txBody>
                    <a:bodyPr/>
                    <a:lstStyle/>
                    <a:p>
                      <a:pPr marL="0" marR="0" algn="ctr">
                        <a:lnSpc>
                          <a:spcPct val="115000"/>
                        </a:lnSpc>
                        <a:spcBef>
                          <a:spcPts val="0"/>
                        </a:spcBef>
                        <a:spcAft>
                          <a:spcPts val="0"/>
                        </a:spcAft>
                      </a:pPr>
                      <a:r>
                        <a:rPr lang="en-US" sz="900" b="1" dirty="0">
                          <a:latin typeface="Calibri"/>
                          <a:ea typeface="Times New Roman"/>
                          <a:cs typeface="Arial"/>
                        </a:rPr>
                        <a:t>Chilled Beam Mechanical System Cost per SF = $11.79</a:t>
                      </a:r>
                      <a:endParaRPr lang="en-US" sz="1000" dirty="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9982200" y="1905001"/>
          <a:ext cx="7391400" cy="3047999"/>
        </p:xfrm>
        <a:graphic>
          <a:graphicData uri="http://schemas.openxmlformats.org/drawingml/2006/table">
            <a:tbl>
              <a:tblPr/>
              <a:tblGrid>
                <a:gridCol w="2057400"/>
                <a:gridCol w="1371600"/>
                <a:gridCol w="1371600"/>
                <a:gridCol w="1371600"/>
                <a:gridCol w="1219200"/>
              </a:tblGrid>
              <a:tr h="160421">
                <a:tc>
                  <a:txBody>
                    <a:bodyPr/>
                    <a:lstStyle/>
                    <a:p>
                      <a:pPr marL="0" marR="0" algn="ctr">
                        <a:lnSpc>
                          <a:spcPct val="115000"/>
                        </a:lnSpc>
                        <a:spcBef>
                          <a:spcPts val="0"/>
                        </a:spcBef>
                        <a:spcAft>
                          <a:spcPts val="0"/>
                        </a:spcAft>
                      </a:pPr>
                      <a:r>
                        <a:rPr lang="en-US" sz="900" b="1" dirty="0">
                          <a:solidFill>
                            <a:srgbClr val="FFFFFF"/>
                          </a:solidFill>
                          <a:latin typeface="Calibri"/>
                          <a:ea typeface="Times New Roman"/>
                          <a:cs typeface="Arial"/>
                        </a:rPr>
                        <a:t>Description</a:t>
                      </a:r>
                      <a:endParaRPr lang="en-US" sz="1000" dirty="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900" b="1">
                          <a:solidFill>
                            <a:srgbClr val="FFFFFF"/>
                          </a:solidFill>
                          <a:latin typeface="Calibri"/>
                          <a:ea typeface="Times New Roman"/>
                          <a:cs typeface="Arial"/>
                        </a:rPr>
                        <a:t>Material</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900" b="1">
                          <a:solidFill>
                            <a:srgbClr val="FFFFFF"/>
                          </a:solidFill>
                          <a:latin typeface="Calibri"/>
                          <a:ea typeface="Times New Roman"/>
                          <a:cs typeface="Arial"/>
                        </a:rPr>
                        <a:t>Labor</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900" b="1">
                          <a:solidFill>
                            <a:srgbClr val="FFFFFF"/>
                          </a:solidFill>
                          <a:latin typeface="Calibri"/>
                          <a:ea typeface="Times New Roman"/>
                          <a:cs typeface="Arial"/>
                        </a:rPr>
                        <a:t>Total</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900" b="1">
                          <a:solidFill>
                            <a:srgbClr val="FFFFFF"/>
                          </a:solidFill>
                          <a:latin typeface="Calibri"/>
                          <a:ea typeface="Times New Roman"/>
                          <a:cs typeface="Arial"/>
                        </a:rPr>
                        <a:t>% of Total</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160421">
                <a:tc>
                  <a:txBody>
                    <a:bodyPr/>
                    <a:lstStyle/>
                    <a:p>
                      <a:pPr marL="0" marR="0" algn="ctr">
                        <a:lnSpc>
                          <a:spcPct val="115000"/>
                        </a:lnSpc>
                        <a:spcBef>
                          <a:spcPts val="0"/>
                        </a:spcBef>
                        <a:spcAft>
                          <a:spcPts val="0"/>
                        </a:spcAft>
                      </a:pPr>
                      <a:r>
                        <a:rPr lang="en-US" sz="900" dirty="0">
                          <a:latin typeface="Calibri"/>
                          <a:ea typeface="Times New Roman"/>
                          <a:cs typeface="Arial"/>
                        </a:rPr>
                        <a:t>Chilled Beams</a:t>
                      </a:r>
                      <a:endParaRPr lang="en-US" sz="1000" dirty="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$215,880</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$215,880</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$431,760</a:t>
                      </a:r>
                      <a:endParaRPr lang="en-US" sz="1000" dirty="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17.4%</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0421">
                <a:tc>
                  <a:txBody>
                    <a:bodyPr/>
                    <a:lstStyle/>
                    <a:p>
                      <a:pPr marL="0" marR="0" algn="ctr">
                        <a:lnSpc>
                          <a:spcPct val="115000"/>
                        </a:lnSpc>
                        <a:spcBef>
                          <a:spcPts val="0"/>
                        </a:spcBef>
                        <a:spcAft>
                          <a:spcPts val="0"/>
                        </a:spcAft>
                      </a:pPr>
                      <a:r>
                        <a:rPr lang="en-US" sz="900" dirty="0">
                          <a:latin typeface="Calibri"/>
                          <a:ea typeface="Times New Roman"/>
                          <a:cs typeface="Arial"/>
                        </a:rPr>
                        <a:t>Chilled Water Piping</a:t>
                      </a:r>
                      <a:endParaRPr lang="en-US" sz="1000" dirty="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$221,199</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$125,361</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$346,560</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14.0%</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0421">
                <a:tc>
                  <a:txBody>
                    <a:bodyPr/>
                    <a:lstStyle/>
                    <a:p>
                      <a:pPr marL="0" marR="0" algn="ctr">
                        <a:lnSpc>
                          <a:spcPct val="115000"/>
                        </a:lnSpc>
                        <a:spcBef>
                          <a:spcPts val="0"/>
                        </a:spcBef>
                        <a:spcAft>
                          <a:spcPts val="0"/>
                        </a:spcAft>
                      </a:pPr>
                      <a:r>
                        <a:rPr lang="en-US" sz="900">
                          <a:latin typeface="Calibri"/>
                          <a:ea typeface="Times New Roman"/>
                          <a:cs typeface="Arial"/>
                        </a:rPr>
                        <a:t>Mechanical Insulation</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$58,998</a:t>
                      </a:r>
                      <a:endParaRPr lang="en-US" sz="1000" dirty="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$76,002</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$135,000</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5.4%</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0421">
                <a:tc>
                  <a:txBody>
                    <a:bodyPr/>
                    <a:lstStyle/>
                    <a:p>
                      <a:pPr marL="0" marR="0" algn="ctr">
                        <a:lnSpc>
                          <a:spcPct val="115000"/>
                        </a:lnSpc>
                        <a:spcBef>
                          <a:spcPts val="0"/>
                        </a:spcBef>
                        <a:spcAft>
                          <a:spcPts val="0"/>
                        </a:spcAft>
                      </a:pPr>
                      <a:r>
                        <a:rPr lang="en-US" sz="900">
                          <a:latin typeface="Calibri"/>
                          <a:ea typeface="Times New Roman"/>
                          <a:cs typeface="Arial"/>
                        </a:rPr>
                        <a:t>Pumps</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$60,012</a:t>
                      </a:r>
                      <a:endParaRPr lang="en-US" sz="1000" dirty="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$10,674</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$70,686</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2.9%</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0421">
                <a:tc>
                  <a:txBody>
                    <a:bodyPr/>
                    <a:lstStyle/>
                    <a:p>
                      <a:pPr marL="0" marR="0" algn="ctr">
                        <a:lnSpc>
                          <a:spcPct val="115000"/>
                        </a:lnSpc>
                        <a:spcBef>
                          <a:spcPts val="0"/>
                        </a:spcBef>
                        <a:spcAft>
                          <a:spcPts val="0"/>
                        </a:spcAft>
                      </a:pPr>
                      <a:r>
                        <a:rPr lang="en-US" sz="900">
                          <a:latin typeface="Calibri"/>
                          <a:ea typeface="Times New Roman"/>
                          <a:cs typeface="Arial"/>
                        </a:rPr>
                        <a:t>Cooling Towers</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$205,775</a:t>
                      </a:r>
                      <a:endParaRPr lang="en-US" sz="1000" dirty="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$16,325</a:t>
                      </a:r>
                      <a:endParaRPr lang="en-US" sz="1000" dirty="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$222,100</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9.0%</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0421">
                <a:tc>
                  <a:txBody>
                    <a:bodyPr/>
                    <a:lstStyle/>
                    <a:p>
                      <a:pPr marL="0" marR="0" algn="ctr">
                        <a:lnSpc>
                          <a:spcPct val="115000"/>
                        </a:lnSpc>
                        <a:spcBef>
                          <a:spcPts val="0"/>
                        </a:spcBef>
                        <a:spcAft>
                          <a:spcPts val="0"/>
                        </a:spcAft>
                      </a:pPr>
                      <a:r>
                        <a:rPr lang="en-US" sz="900">
                          <a:latin typeface="Calibri"/>
                          <a:ea typeface="Times New Roman"/>
                          <a:cs typeface="Arial"/>
                        </a:rPr>
                        <a:t>VAVs</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$5,264</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$1,228</a:t>
                      </a:r>
                      <a:endParaRPr lang="en-US" sz="1000" dirty="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$6,492</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0.3%</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0421">
                <a:tc>
                  <a:txBody>
                    <a:bodyPr/>
                    <a:lstStyle/>
                    <a:p>
                      <a:pPr marL="0" marR="0" algn="ctr">
                        <a:lnSpc>
                          <a:spcPct val="115000"/>
                        </a:lnSpc>
                        <a:spcBef>
                          <a:spcPts val="0"/>
                        </a:spcBef>
                        <a:spcAft>
                          <a:spcPts val="0"/>
                        </a:spcAft>
                      </a:pPr>
                      <a:r>
                        <a:rPr lang="en-US" sz="900">
                          <a:latin typeface="Calibri"/>
                          <a:ea typeface="Times New Roman"/>
                          <a:cs typeface="Arial"/>
                        </a:rPr>
                        <a:t>Fans</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$28,160</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$2,639</a:t>
                      </a:r>
                      <a:endParaRPr lang="en-US" sz="1000" dirty="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$30,799</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1.2%</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0421">
                <a:tc>
                  <a:txBody>
                    <a:bodyPr/>
                    <a:lstStyle/>
                    <a:p>
                      <a:pPr marL="0" marR="0" algn="ctr">
                        <a:lnSpc>
                          <a:spcPct val="115000"/>
                        </a:lnSpc>
                        <a:spcBef>
                          <a:spcPts val="0"/>
                        </a:spcBef>
                        <a:spcAft>
                          <a:spcPts val="0"/>
                        </a:spcAft>
                      </a:pPr>
                      <a:r>
                        <a:rPr lang="en-US" sz="900">
                          <a:latin typeface="Calibri"/>
                          <a:ea typeface="Times New Roman"/>
                          <a:cs typeface="Arial"/>
                        </a:rPr>
                        <a:t>Self Contained AHUs</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$0</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$0</a:t>
                      </a:r>
                      <a:endParaRPr lang="en-US" sz="1000" dirty="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$0</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0.0%</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0421">
                <a:tc>
                  <a:txBody>
                    <a:bodyPr/>
                    <a:lstStyle/>
                    <a:p>
                      <a:pPr marL="0" marR="0" algn="ctr">
                        <a:lnSpc>
                          <a:spcPct val="115000"/>
                        </a:lnSpc>
                        <a:spcBef>
                          <a:spcPts val="0"/>
                        </a:spcBef>
                        <a:spcAft>
                          <a:spcPts val="0"/>
                        </a:spcAft>
                      </a:pPr>
                      <a:r>
                        <a:rPr lang="en-US" sz="900">
                          <a:latin typeface="Calibri"/>
                          <a:ea typeface="Times New Roman"/>
                          <a:cs typeface="Arial"/>
                        </a:rPr>
                        <a:t>Electric Heating Coils</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$159,340</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$15,163</a:t>
                      </a:r>
                      <a:endParaRPr lang="en-US" sz="1000" dirty="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$174,503</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7.0%</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0421">
                <a:tc>
                  <a:txBody>
                    <a:bodyPr/>
                    <a:lstStyle/>
                    <a:p>
                      <a:pPr marL="0" marR="0" algn="ctr">
                        <a:lnSpc>
                          <a:spcPct val="115000"/>
                        </a:lnSpc>
                        <a:spcBef>
                          <a:spcPts val="0"/>
                        </a:spcBef>
                        <a:spcAft>
                          <a:spcPts val="0"/>
                        </a:spcAft>
                      </a:pPr>
                      <a:r>
                        <a:rPr lang="en-US" sz="900">
                          <a:latin typeface="Calibri"/>
                          <a:ea typeface="Times New Roman"/>
                          <a:cs typeface="Arial"/>
                        </a:rPr>
                        <a:t>Wiring and Conduit for Heating Coils</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$14,217</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$14,450</a:t>
                      </a:r>
                      <a:endParaRPr lang="en-US" sz="1000" dirty="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$28,667</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1.2%</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0421">
                <a:tc>
                  <a:txBody>
                    <a:bodyPr/>
                    <a:lstStyle/>
                    <a:p>
                      <a:pPr marL="0" marR="0" algn="ctr">
                        <a:lnSpc>
                          <a:spcPct val="115000"/>
                        </a:lnSpc>
                        <a:spcBef>
                          <a:spcPts val="0"/>
                        </a:spcBef>
                        <a:spcAft>
                          <a:spcPts val="0"/>
                        </a:spcAft>
                      </a:pPr>
                      <a:r>
                        <a:rPr lang="en-US" sz="900">
                          <a:latin typeface="Calibri"/>
                          <a:ea typeface="Times New Roman"/>
                          <a:cs typeface="Arial"/>
                        </a:rPr>
                        <a:t>Centrifugal Chiller</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$384,160</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$18,032</a:t>
                      </a:r>
                      <a:endParaRPr lang="en-US" sz="1000" dirty="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$402,192</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16.2%</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0421">
                <a:tc>
                  <a:txBody>
                    <a:bodyPr/>
                    <a:lstStyle/>
                    <a:p>
                      <a:pPr marL="0" marR="0" algn="ctr">
                        <a:lnSpc>
                          <a:spcPct val="115000"/>
                        </a:lnSpc>
                        <a:spcBef>
                          <a:spcPts val="0"/>
                        </a:spcBef>
                        <a:spcAft>
                          <a:spcPts val="0"/>
                        </a:spcAft>
                      </a:pPr>
                      <a:r>
                        <a:rPr lang="en-US" sz="900">
                          <a:latin typeface="Calibri"/>
                          <a:ea typeface="Times New Roman"/>
                          <a:cs typeface="Arial"/>
                        </a:rPr>
                        <a:t>AHUs</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$46,592</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$7,056</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$53,648</a:t>
                      </a:r>
                      <a:endParaRPr lang="en-US" sz="1000" dirty="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2.2%</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0421">
                <a:tc>
                  <a:txBody>
                    <a:bodyPr/>
                    <a:lstStyle/>
                    <a:p>
                      <a:pPr marL="0" marR="0" algn="ctr">
                        <a:lnSpc>
                          <a:spcPct val="115000"/>
                        </a:lnSpc>
                        <a:spcBef>
                          <a:spcPts val="0"/>
                        </a:spcBef>
                        <a:spcAft>
                          <a:spcPts val="0"/>
                        </a:spcAft>
                      </a:pPr>
                      <a:r>
                        <a:rPr lang="en-US" sz="900">
                          <a:latin typeface="Calibri"/>
                          <a:ea typeface="Times New Roman"/>
                          <a:cs typeface="Arial"/>
                        </a:rPr>
                        <a:t>Ductwork</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$57,012</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$469,937</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$526,949</a:t>
                      </a:r>
                      <a:endParaRPr lang="en-US" sz="1000" dirty="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21.3%</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0421">
                <a:tc>
                  <a:txBody>
                    <a:bodyPr/>
                    <a:lstStyle/>
                    <a:p>
                      <a:pPr marL="0" marR="0" algn="ctr">
                        <a:lnSpc>
                          <a:spcPct val="115000"/>
                        </a:lnSpc>
                        <a:spcBef>
                          <a:spcPts val="0"/>
                        </a:spcBef>
                        <a:spcAft>
                          <a:spcPts val="0"/>
                        </a:spcAft>
                      </a:pPr>
                      <a:r>
                        <a:rPr lang="en-US" sz="900">
                          <a:latin typeface="Calibri"/>
                          <a:ea typeface="Times New Roman"/>
                          <a:cs typeface="Arial"/>
                        </a:rPr>
                        <a:t>Controls</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$6,934</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$3,866</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$10,800</a:t>
                      </a:r>
                      <a:endParaRPr lang="en-US" sz="1000" dirty="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0.4%</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0421">
                <a:tc>
                  <a:txBody>
                    <a:bodyPr/>
                    <a:lstStyle/>
                    <a:p>
                      <a:pPr marL="0" marR="0" algn="ctr">
                        <a:lnSpc>
                          <a:spcPct val="115000"/>
                        </a:lnSpc>
                        <a:spcBef>
                          <a:spcPts val="0"/>
                        </a:spcBef>
                        <a:spcAft>
                          <a:spcPts val="0"/>
                        </a:spcAft>
                      </a:pPr>
                      <a:r>
                        <a:rPr lang="en-US" sz="900">
                          <a:latin typeface="Calibri"/>
                          <a:ea typeface="Times New Roman"/>
                          <a:cs typeface="Arial"/>
                        </a:rPr>
                        <a:t>Condensate Piping</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$9,412</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$13,488</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$22,900</a:t>
                      </a:r>
                      <a:endParaRPr lang="en-US" sz="1000" dirty="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0.9%</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0421">
                <a:tc>
                  <a:txBody>
                    <a:bodyPr/>
                    <a:lstStyle/>
                    <a:p>
                      <a:pPr marL="0" marR="0" algn="ctr">
                        <a:lnSpc>
                          <a:spcPct val="115000"/>
                        </a:lnSpc>
                        <a:spcBef>
                          <a:spcPts val="0"/>
                        </a:spcBef>
                        <a:spcAft>
                          <a:spcPts val="0"/>
                        </a:spcAft>
                      </a:pPr>
                      <a:r>
                        <a:rPr lang="en-US" sz="900">
                          <a:latin typeface="Calibri"/>
                          <a:ea typeface="Times New Roman"/>
                          <a:cs typeface="Arial"/>
                        </a:rPr>
                        <a:t>Testing and Balancing</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$0</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$16,560</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latin typeface="Calibri"/>
                          <a:ea typeface="Times New Roman"/>
                          <a:cs typeface="Arial"/>
                        </a:rPr>
                        <a:t>$16,560</a:t>
                      </a:r>
                      <a:endParaRPr lang="en-US" sz="100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0.7%</a:t>
                      </a:r>
                      <a:endParaRPr lang="en-US" sz="1000" dirty="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0421">
                <a:tc>
                  <a:txBody>
                    <a:bodyPr/>
                    <a:lstStyle/>
                    <a:p>
                      <a:pPr marL="0" marR="0" algn="ctr">
                        <a:lnSpc>
                          <a:spcPct val="115000"/>
                        </a:lnSpc>
                        <a:spcBef>
                          <a:spcPts val="0"/>
                        </a:spcBef>
                        <a:spcAft>
                          <a:spcPts val="0"/>
                        </a:spcAft>
                      </a:pPr>
                      <a:r>
                        <a:rPr lang="en-US" sz="900" b="1" dirty="0">
                          <a:latin typeface="Calibri"/>
                          <a:ea typeface="Times New Roman"/>
                          <a:cs typeface="Arial"/>
                        </a:rPr>
                        <a:t>Totals</a:t>
                      </a:r>
                      <a:endParaRPr lang="en-US" sz="1000" dirty="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marL="0" marR="0" algn="ctr">
                        <a:lnSpc>
                          <a:spcPct val="115000"/>
                        </a:lnSpc>
                        <a:spcBef>
                          <a:spcPts val="0"/>
                        </a:spcBef>
                        <a:spcAft>
                          <a:spcPts val="0"/>
                        </a:spcAft>
                      </a:pPr>
                      <a:r>
                        <a:rPr lang="en-US" sz="900" b="1" dirty="0">
                          <a:latin typeface="Calibri"/>
                          <a:ea typeface="Times New Roman"/>
                          <a:cs typeface="Arial"/>
                        </a:rPr>
                        <a:t>$1,472,954</a:t>
                      </a:r>
                      <a:endParaRPr lang="en-US" sz="1000" dirty="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marL="0" marR="0" algn="ctr">
                        <a:lnSpc>
                          <a:spcPct val="115000"/>
                        </a:lnSpc>
                        <a:spcBef>
                          <a:spcPts val="0"/>
                        </a:spcBef>
                        <a:spcAft>
                          <a:spcPts val="0"/>
                        </a:spcAft>
                      </a:pPr>
                      <a:r>
                        <a:rPr lang="en-US" sz="900" b="1" dirty="0">
                          <a:latin typeface="Calibri"/>
                          <a:ea typeface="Times New Roman"/>
                          <a:cs typeface="Arial"/>
                        </a:rPr>
                        <a:t>$1,006,662</a:t>
                      </a:r>
                      <a:endParaRPr lang="en-US" sz="1000" dirty="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marL="0" marR="0" algn="ctr">
                        <a:lnSpc>
                          <a:spcPct val="115000"/>
                        </a:lnSpc>
                        <a:spcBef>
                          <a:spcPts val="0"/>
                        </a:spcBef>
                        <a:spcAft>
                          <a:spcPts val="0"/>
                        </a:spcAft>
                      </a:pPr>
                      <a:r>
                        <a:rPr lang="en-US" sz="900" b="1" dirty="0">
                          <a:latin typeface="Calibri"/>
                          <a:ea typeface="Times New Roman"/>
                          <a:cs typeface="Arial"/>
                        </a:rPr>
                        <a:t>$2,479,616</a:t>
                      </a:r>
                      <a:endParaRPr lang="en-US" sz="1000" dirty="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marL="0" marR="0" algn="ctr">
                        <a:lnSpc>
                          <a:spcPct val="115000"/>
                        </a:lnSpc>
                        <a:spcBef>
                          <a:spcPts val="0"/>
                        </a:spcBef>
                        <a:spcAft>
                          <a:spcPts val="0"/>
                        </a:spcAft>
                      </a:pPr>
                      <a:r>
                        <a:rPr lang="en-US" sz="900" b="1" dirty="0">
                          <a:latin typeface="Calibri"/>
                          <a:ea typeface="Times New Roman"/>
                          <a:cs typeface="Arial"/>
                        </a:rPr>
                        <a:t>100%</a:t>
                      </a:r>
                      <a:endParaRPr lang="en-US" sz="1000" dirty="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r>
              <a:tr h="160421">
                <a:tc gridSpan="5">
                  <a:txBody>
                    <a:bodyPr/>
                    <a:lstStyle/>
                    <a:p>
                      <a:pPr marL="0" marR="0" algn="ctr">
                        <a:lnSpc>
                          <a:spcPct val="115000"/>
                        </a:lnSpc>
                        <a:spcBef>
                          <a:spcPts val="0"/>
                        </a:spcBef>
                        <a:spcAft>
                          <a:spcPts val="0"/>
                        </a:spcAft>
                      </a:pPr>
                      <a:r>
                        <a:rPr lang="en-US" sz="900" b="1" dirty="0">
                          <a:latin typeface="Calibri"/>
                          <a:ea typeface="Times New Roman"/>
                          <a:cs typeface="Arial"/>
                        </a:rPr>
                        <a:t>Chilled Beam Mechanical System Cost per SF = $11.79</a:t>
                      </a:r>
                      <a:endParaRPr lang="en-US" sz="1000" dirty="0">
                        <a:latin typeface="Calibri"/>
                        <a:ea typeface="Calibri"/>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aphicFrame>
        <p:nvGraphicFramePr>
          <p:cNvPr id="7" name="Table 6"/>
          <p:cNvGraphicFramePr>
            <a:graphicFrameLocks noGrp="1"/>
          </p:cNvGraphicFramePr>
          <p:nvPr/>
        </p:nvGraphicFramePr>
        <p:xfrm>
          <a:off x="20802600" y="3429000"/>
          <a:ext cx="4191000" cy="368046"/>
        </p:xfrm>
        <a:graphic>
          <a:graphicData uri="http://schemas.openxmlformats.org/drawingml/2006/table">
            <a:tbl>
              <a:tblPr/>
              <a:tblGrid>
                <a:gridCol w="1047750"/>
                <a:gridCol w="1162050"/>
                <a:gridCol w="1219200"/>
                <a:gridCol w="762000"/>
              </a:tblGrid>
              <a:tr h="161925">
                <a:tc>
                  <a:txBody>
                    <a:bodyPr/>
                    <a:lstStyle/>
                    <a:p>
                      <a:pPr marL="0" marR="0" algn="ctr">
                        <a:lnSpc>
                          <a:spcPct val="115000"/>
                        </a:lnSpc>
                        <a:spcBef>
                          <a:spcPts val="0"/>
                        </a:spcBef>
                        <a:spcAft>
                          <a:spcPts val="0"/>
                        </a:spcAft>
                      </a:pPr>
                      <a:r>
                        <a:rPr lang="en-US" sz="1000" b="1" dirty="0">
                          <a:solidFill>
                            <a:srgbClr val="FFFFFF"/>
                          </a:solidFill>
                          <a:latin typeface="Calibri"/>
                          <a:ea typeface="Times New Roman"/>
                          <a:cs typeface="Arial"/>
                        </a:rPr>
                        <a:t>VAV Cost</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000" b="1" dirty="0">
                          <a:solidFill>
                            <a:srgbClr val="FFFFFF"/>
                          </a:solidFill>
                          <a:latin typeface="Calibri"/>
                          <a:ea typeface="Times New Roman"/>
                          <a:cs typeface="Arial"/>
                        </a:rPr>
                        <a:t>Chilled Beam Cost</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000" b="1" dirty="0" smtClean="0">
                          <a:solidFill>
                            <a:schemeClr val="bg1"/>
                          </a:solidFill>
                          <a:latin typeface="Calibri"/>
                          <a:ea typeface="Calibri"/>
                          <a:cs typeface="Times New Roman"/>
                        </a:rPr>
                        <a:t>Cost Increase</a:t>
                      </a:r>
                      <a:endParaRPr lang="en-US" sz="1000" b="1"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000" b="1" dirty="0">
                          <a:solidFill>
                            <a:srgbClr val="FFFFFF"/>
                          </a:solidFill>
                          <a:latin typeface="Calibri"/>
                          <a:ea typeface="Times New Roman"/>
                          <a:cs typeface="Arial"/>
                        </a:rPr>
                        <a:t>% Increase</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161925">
                <a:tc>
                  <a:txBody>
                    <a:bodyPr/>
                    <a:lstStyle/>
                    <a:p>
                      <a:pPr marL="0" marR="0" algn="ctr">
                        <a:lnSpc>
                          <a:spcPct val="115000"/>
                        </a:lnSpc>
                        <a:spcBef>
                          <a:spcPts val="0"/>
                        </a:spcBef>
                        <a:spcAft>
                          <a:spcPts val="0"/>
                        </a:spcAft>
                      </a:pPr>
                      <a:r>
                        <a:rPr lang="en-US" sz="1000" dirty="0">
                          <a:latin typeface="Calibri"/>
                          <a:ea typeface="Times New Roman"/>
                          <a:cs typeface="Arial"/>
                        </a:rPr>
                        <a:t>$2,404,560</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latin typeface="Calibri"/>
                          <a:ea typeface="Times New Roman"/>
                          <a:cs typeface="Arial"/>
                        </a:rPr>
                        <a:t>$2,479,616</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dirty="0" smtClean="0">
                          <a:latin typeface="Calibri"/>
                          <a:ea typeface="Calibri"/>
                          <a:cs typeface="Times New Roman"/>
                        </a:rPr>
                        <a:t>$75,056</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latin typeface="Calibri"/>
                          <a:ea typeface="Times New Roman"/>
                          <a:cs typeface="Arial"/>
                        </a:rPr>
                        <a:t>1.03</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3"/>
          <p:cNvSpPr txBox="1">
            <a:spLocks/>
          </p:cNvSpPr>
          <p:nvPr/>
        </p:nvSpPr>
        <p:spPr bwMode="auto">
          <a:xfrm>
            <a:off x="9829800" y="1295400"/>
            <a:ext cx="7086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Additional Office Space</a:t>
            </a:r>
            <a:r>
              <a:rPr kumimoji="0" lang="en-US" sz="2800" b="0" i="0" u="none" strike="noStrike" kern="1200" cap="none" spc="0" normalizeH="0" noProof="0" dirty="0" smtClean="0">
                <a:ln>
                  <a:noFill/>
                </a:ln>
                <a:solidFill>
                  <a:schemeClr val="bg1"/>
                </a:solidFill>
                <a:effectLst/>
                <a:uLnTx/>
                <a:uFillTx/>
                <a:latin typeface="+mn-lt"/>
                <a:ea typeface="+mn-ea"/>
                <a:cs typeface="+mn-cs"/>
              </a:rPr>
              <a:t> w/ Chilled Beams</a:t>
            </a:r>
            <a:endParaRPr kumimoji="0" lang="en-US" sz="2800" b="0"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Removed</a:t>
            </a:r>
            <a:r>
              <a:rPr kumimoji="0" lang="en-US" sz="2000" b="0" i="0" u="none" strike="noStrike" kern="1200" cap="none" spc="0" normalizeH="0" noProof="0" dirty="0" smtClean="0">
                <a:ln>
                  <a:noFill/>
                </a:ln>
                <a:solidFill>
                  <a:schemeClr val="bg1"/>
                </a:solidFill>
                <a:effectLst/>
                <a:uLnTx/>
                <a:uFillTx/>
                <a:latin typeface="+mn-lt"/>
                <a:ea typeface="+mn-ea"/>
                <a:cs typeface="+mn-cs"/>
              </a:rPr>
              <a:t> SCUs add office space for floors 2-7</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noProof="0" dirty="0" smtClean="0">
                <a:solidFill>
                  <a:schemeClr val="bg1"/>
                </a:solidFill>
                <a:latin typeface="+mn-lt"/>
              </a:rPr>
              <a:t> 360SF/floor</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2,160SF additional office space</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noProof="0" dirty="0" smtClean="0">
                <a:solidFill>
                  <a:schemeClr val="bg1"/>
                </a:solidFill>
                <a:latin typeface="+mn-lt"/>
              </a:rPr>
              <a:t> Office space will lease for $12/SF/month</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Additional leasing income of $25,290/month</a:t>
            </a:r>
            <a:r>
              <a:rPr lang="en-US" sz="2000" noProof="0" dirty="0" smtClean="0">
                <a:solidFill>
                  <a:schemeClr val="bg1"/>
                </a:solidFill>
                <a:latin typeface="+mn-lt"/>
              </a:rPr>
              <a:t> </a:t>
            </a:r>
            <a:endParaRPr lang="en-US" sz="2000" baseline="0" dirty="0" smtClean="0">
              <a:solidFill>
                <a:schemeClr val="bg1"/>
              </a:solidFill>
              <a:latin typeface="+mn-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3"/>
          <p:cNvSpPr txBox="1">
            <a:spLocks/>
          </p:cNvSpPr>
          <p:nvPr/>
        </p:nvSpPr>
        <p:spPr bwMode="auto">
          <a:xfrm>
            <a:off x="9829800" y="1295400"/>
            <a:ext cx="7086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Chilled</a:t>
            </a:r>
            <a:r>
              <a:rPr kumimoji="0" lang="en-US" sz="2800" b="0" i="0" u="none" strike="noStrike" kern="1200" cap="none" spc="0" normalizeH="0" noProof="0" dirty="0" smtClean="0">
                <a:ln>
                  <a:noFill/>
                </a:ln>
                <a:solidFill>
                  <a:schemeClr val="bg1"/>
                </a:solidFill>
                <a:effectLst/>
                <a:uLnTx/>
                <a:uFillTx/>
                <a:latin typeface="+mn-lt"/>
                <a:ea typeface="+mn-ea"/>
                <a:cs typeface="+mn-cs"/>
              </a:rPr>
              <a:t> Beam Schedule Impacts</a:t>
            </a:r>
            <a:endParaRPr kumimoji="0" lang="en-US" sz="2800" b="0"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Original</a:t>
            </a:r>
            <a:r>
              <a:rPr kumimoji="0" lang="en-US" sz="2000" b="0" i="0" u="none" strike="noStrike" kern="1200" cap="none" spc="0" normalizeH="0" noProof="0" dirty="0" smtClean="0">
                <a:ln>
                  <a:noFill/>
                </a:ln>
                <a:solidFill>
                  <a:schemeClr val="bg1"/>
                </a:solidFill>
                <a:effectLst/>
                <a:uLnTx/>
                <a:uFillTx/>
                <a:latin typeface="+mn-lt"/>
                <a:ea typeface="+mn-ea"/>
                <a:cs typeface="+mn-cs"/>
              </a:rPr>
              <a:t> Schedule:</a:t>
            </a:r>
          </a:p>
          <a:p>
            <a:pPr lvl="1">
              <a:lnSpc>
                <a:spcPts val="3500"/>
              </a:lnSpc>
              <a:spcBef>
                <a:spcPct val="20000"/>
              </a:spcBef>
              <a:buFont typeface="Arial" charset="0"/>
              <a:buChar char="•"/>
              <a:defRPr/>
            </a:pPr>
            <a:r>
              <a:rPr lang="en-US" sz="2000" dirty="0" smtClean="0">
                <a:solidFill>
                  <a:schemeClr val="bg1"/>
                </a:solidFill>
                <a:latin typeface="+mn-lt"/>
              </a:rPr>
              <a:t> June 9, 2009 – February 10, 2009</a:t>
            </a:r>
          </a:p>
          <a:p>
            <a:pPr lvl="1">
              <a:lnSpc>
                <a:spcPts val="3500"/>
              </a:lnSpc>
              <a:spcBef>
                <a:spcPct val="20000"/>
              </a:spcBef>
              <a:buFont typeface="Arial" charset="0"/>
              <a:buChar char="•"/>
              <a:defRPr/>
            </a:pPr>
            <a:r>
              <a:rPr lang="en-US" sz="2000" baseline="0" dirty="0" smtClean="0">
                <a:solidFill>
                  <a:schemeClr val="bg1"/>
                </a:solidFill>
                <a:latin typeface="+mn-lt"/>
              </a:rPr>
              <a:t> 246 days</a:t>
            </a:r>
            <a:endParaRPr lang="en-US" sz="2000" dirty="0" smtClean="0">
              <a:solidFill>
                <a:schemeClr val="bg1"/>
              </a:solidFill>
              <a:latin typeface="+mn-lt"/>
            </a:endParaRPr>
          </a:p>
          <a:p>
            <a:pPr lvl="0">
              <a:lnSpc>
                <a:spcPts val="3500"/>
              </a:lnSpc>
              <a:spcBef>
                <a:spcPct val="20000"/>
              </a:spcBef>
              <a:buFont typeface="Arial" charset="0"/>
              <a:buChar char="•"/>
              <a:defRPr/>
            </a:pPr>
            <a:r>
              <a:rPr lang="en-US" sz="2000" dirty="0" smtClean="0">
                <a:solidFill>
                  <a:schemeClr val="bg1"/>
                </a:solidFill>
                <a:latin typeface="+mn-lt"/>
              </a:rPr>
              <a:t> Chilled Beam Schedule:</a:t>
            </a:r>
          </a:p>
          <a:p>
            <a:pPr lvl="1">
              <a:lnSpc>
                <a:spcPts val="3500"/>
              </a:lnSpc>
              <a:spcBef>
                <a:spcPct val="20000"/>
              </a:spcBef>
              <a:buFont typeface="Arial" charset="0"/>
              <a:buChar char="•"/>
              <a:defRPr/>
            </a:pPr>
            <a:r>
              <a:rPr lang="en-US" sz="2000" dirty="0" smtClean="0">
                <a:solidFill>
                  <a:schemeClr val="bg1"/>
                </a:solidFill>
                <a:latin typeface="+mn-lt"/>
              </a:rPr>
              <a:t> June 9, 2009 – March 19, 2009</a:t>
            </a:r>
          </a:p>
          <a:p>
            <a:pPr lvl="1">
              <a:lnSpc>
                <a:spcPts val="3500"/>
              </a:lnSpc>
              <a:spcBef>
                <a:spcPct val="20000"/>
              </a:spcBef>
              <a:buFont typeface="Arial" charset="0"/>
              <a:buChar char="•"/>
              <a:defRPr/>
            </a:pPr>
            <a:r>
              <a:rPr lang="en-US" sz="2000" dirty="0" smtClean="0">
                <a:solidFill>
                  <a:schemeClr val="bg1"/>
                </a:solidFill>
                <a:latin typeface="+mn-lt"/>
              </a:rPr>
              <a:t> 283 days</a:t>
            </a:r>
          </a:p>
          <a:p>
            <a:pPr lvl="0">
              <a:lnSpc>
                <a:spcPts val="3500"/>
              </a:lnSpc>
              <a:spcBef>
                <a:spcPct val="20000"/>
              </a:spcBef>
              <a:buFont typeface="Arial" charset="0"/>
              <a:buChar char="•"/>
              <a:defRPr/>
            </a:pPr>
            <a:r>
              <a:rPr lang="en-US" sz="2000" dirty="0" smtClean="0">
                <a:solidFill>
                  <a:schemeClr val="bg1"/>
                </a:solidFill>
                <a:latin typeface="+mn-lt"/>
              </a:rPr>
              <a:t> Overall Project Schedule:</a:t>
            </a:r>
          </a:p>
          <a:p>
            <a:pPr lvl="1">
              <a:lnSpc>
                <a:spcPts val="3500"/>
              </a:lnSpc>
              <a:spcBef>
                <a:spcPct val="20000"/>
              </a:spcBef>
              <a:buFont typeface="Arial" charset="0"/>
              <a:buChar char="•"/>
              <a:defRPr/>
            </a:pPr>
            <a:r>
              <a:rPr lang="en-US" sz="2000" dirty="0" smtClean="0">
                <a:solidFill>
                  <a:schemeClr val="bg1"/>
                </a:solidFill>
                <a:latin typeface="+mn-lt"/>
              </a:rPr>
              <a:t> No change</a:t>
            </a:r>
          </a:p>
          <a:p>
            <a:pPr lvl="1">
              <a:lnSpc>
                <a:spcPts val="3500"/>
              </a:lnSpc>
              <a:spcBef>
                <a:spcPct val="20000"/>
              </a:spcBef>
              <a:buFont typeface="Arial" charset="0"/>
              <a:buChar char="•"/>
              <a:defRPr/>
            </a:pPr>
            <a:endParaRPr lang="en-US" sz="2000" dirty="0" smtClean="0">
              <a:solidFill>
                <a:schemeClr val="bg1"/>
              </a:solidFill>
              <a:latin typeface="+mn-lt"/>
            </a:endParaRPr>
          </a:p>
        </p:txBody>
      </p:sp>
      <p:pic>
        <p:nvPicPr>
          <p:cNvPr id="5" name="Picture 4" descr="Original VAV Schedule.jpg"/>
          <p:cNvPicPr>
            <a:picLocks noChangeAspect="1"/>
          </p:cNvPicPr>
          <p:nvPr/>
        </p:nvPicPr>
        <p:blipFill>
          <a:blip r:embed="rId3" cstate="print"/>
          <a:srcRect l="1830" t="3228" r="2089" b="19299"/>
          <a:stretch>
            <a:fillRect/>
          </a:stretch>
        </p:blipFill>
        <p:spPr>
          <a:xfrm>
            <a:off x="20955000" y="914400"/>
            <a:ext cx="4114800" cy="2146852"/>
          </a:xfrm>
          <a:prstGeom prst="rect">
            <a:avLst/>
          </a:prstGeom>
        </p:spPr>
      </p:pic>
      <p:pic>
        <p:nvPicPr>
          <p:cNvPr id="8" name="Picture 7" descr="Chilled Beam Schedule.jpg"/>
          <p:cNvPicPr>
            <a:picLocks noChangeAspect="1"/>
          </p:cNvPicPr>
          <p:nvPr/>
        </p:nvPicPr>
        <p:blipFill>
          <a:blip r:embed="rId4" cstate="print"/>
          <a:srcRect l="2549" t="3333" r="2549" b="17901"/>
          <a:stretch>
            <a:fillRect/>
          </a:stretch>
        </p:blipFill>
        <p:spPr>
          <a:xfrm>
            <a:off x="20955000" y="3581402"/>
            <a:ext cx="4114800" cy="2209799"/>
          </a:xfrm>
          <a:prstGeom prst="rect">
            <a:avLst/>
          </a:prstGeom>
        </p:spPr>
      </p:pic>
      <p:sp>
        <p:nvSpPr>
          <p:cNvPr id="11" name="TextBox 10"/>
          <p:cNvSpPr txBox="1"/>
          <p:nvPr/>
        </p:nvSpPr>
        <p:spPr>
          <a:xfrm>
            <a:off x="20955000" y="3048001"/>
            <a:ext cx="4114800" cy="338554"/>
          </a:xfrm>
          <a:prstGeom prst="rect">
            <a:avLst/>
          </a:prstGeom>
          <a:noFill/>
        </p:spPr>
        <p:txBody>
          <a:bodyPr wrap="square" rtlCol="0">
            <a:spAutoFit/>
          </a:bodyPr>
          <a:lstStyle/>
          <a:p>
            <a:pPr algn="ctr"/>
            <a:r>
              <a:rPr lang="en-US" sz="1600" dirty="0" smtClean="0">
                <a:solidFill>
                  <a:schemeClr val="bg1"/>
                </a:solidFill>
                <a:latin typeface="+mn-lt"/>
              </a:rPr>
              <a:t>Original VAV Schedule</a:t>
            </a:r>
            <a:endParaRPr lang="en-US" sz="1600" dirty="0">
              <a:solidFill>
                <a:schemeClr val="bg1"/>
              </a:solidFill>
              <a:latin typeface="+mn-lt"/>
            </a:endParaRPr>
          </a:p>
        </p:txBody>
      </p:sp>
      <p:sp>
        <p:nvSpPr>
          <p:cNvPr id="12" name="TextBox 11"/>
          <p:cNvSpPr txBox="1"/>
          <p:nvPr/>
        </p:nvSpPr>
        <p:spPr>
          <a:xfrm>
            <a:off x="20955000" y="5791201"/>
            <a:ext cx="4114800" cy="338554"/>
          </a:xfrm>
          <a:prstGeom prst="rect">
            <a:avLst/>
          </a:prstGeom>
          <a:noFill/>
        </p:spPr>
        <p:txBody>
          <a:bodyPr wrap="square" rtlCol="0">
            <a:spAutoFit/>
          </a:bodyPr>
          <a:lstStyle/>
          <a:p>
            <a:pPr algn="ctr"/>
            <a:r>
              <a:rPr lang="en-US" sz="1600" dirty="0" smtClean="0">
                <a:solidFill>
                  <a:schemeClr val="bg1"/>
                </a:solidFill>
                <a:latin typeface="+mn-lt"/>
              </a:rPr>
              <a:t>Chilled Beam Schedule</a:t>
            </a:r>
            <a:endParaRPr lang="en-US" sz="1600" dirty="0">
              <a:solidFill>
                <a:schemeClr val="bg1"/>
              </a:solidFill>
              <a:latin typeface="+mn-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3"/>
          <p:cNvSpPr txBox="1">
            <a:spLocks/>
          </p:cNvSpPr>
          <p:nvPr/>
        </p:nvSpPr>
        <p:spPr bwMode="auto">
          <a:xfrm>
            <a:off x="9829800" y="1295400"/>
            <a:ext cx="7086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lang="en-US" sz="2800" dirty="0" smtClean="0">
                <a:solidFill>
                  <a:schemeClr val="bg1"/>
                </a:solidFill>
                <a:latin typeface="+mn-lt"/>
              </a:rPr>
              <a:t>Energy Savings</a:t>
            </a:r>
            <a:endParaRPr kumimoji="0" lang="en-US" sz="2800" b="0"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EPA estimates annual HVAC</a:t>
            </a:r>
            <a:r>
              <a:rPr kumimoji="0" lang="en-US" sz="2000" b="0" i="0" u="none" strike="noStrike" kern="1200" cap="none" spc="0" normalizeH="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energy cost/SF for Mid-Atlantic</a:t>
            </a:r>
            <a:r>
              <a:rPr kumimoji="0" lang="en-US" sz="2000" b="0" i="0" u="none" strike="noStrike" kern="1200" cap="none" spc="0" normalizeH="0" noProof="0" dirty="0" smtClean="0">
                <a:ln>
                  <a:noFill/>
                </a:ln>
                <a:solidFill>
                  <a:schemeClr val="bg1"/>
                </a:solidFill>
                <a:effectLst/>
                <a:uLnTx/>
                <a:uFillTx/>
                <a:latin typeface="+mn-lt"/>
                <a:ea typeface="+mn-ea"/>
                <a:cs typeface="+mn-cs"/>
              </a:rPr>
              <a:t> area office building to be $1.59/SF</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Annual HAVC Cost = $1.59/SF*210,240SF = $334,282 per year</a:t>
            </a:r>
            <a:endParaRPr kumimoji="0" lang="en-US" sz="2000" b="0" i="0" u="none" strike="noStrike" kern="1200" cap="none" spc="0" normalizeH="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3"/>
          <p:cNvSpPr txBox="1">
            <a:spLocks/>
          </p:cNvSpPr>
          <p:nvPr/>
        </p:nvSpPr>
        <p:spPr bwMode="auto">
          <a:xfrm>
            <a:off x="9829800" y="1295400"/>
            <a:ext cx="7086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lang="en-US" sz="2800" dirty="0" smtClean="0">
                <a:solidFill>
                  <a:schemeClr val="bg1"/>
                </a:solidFill>
                <a:latin typeface="+mn-lt"/>
              </a:rPr>
              <a:t>Energy Savings</a:t>
            </a:r>
            <a:endParaRPr kumimoji="0" lang="en-US" sz="2800" b="0"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EPA estimates annual HVAC</a:t>
            </a:r>
            <a:r>
              <a:rPr kumimoji="0" lang="en-US" sz="2000" b="0" i="0" u="none" strike="noStrike" kern="1200" cap="none" spc="0" normalizeH="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energy cost/SF for Mid-Atlantic</a:t>
            </a:r>
            <a:r>
              <a:rPr kumimoji="0" lang="en-US" sz="2000" b="0" i="0" u="none" strike="noStrike" kern="1200" cap="none" spc="0" normalizeH="0" noProof="0" dirty="0" smtClean="0">
                <a:ln>
                  <a:noFill/>
                </a:ln>
                <a:solidFill>
                  <a:schemeClr val="bg1"/>
                </a:solidFill>
                <a:effectLst/>
                <a:uLnTx/>
                <a:uFillTx/>
                <a:latin typeface="+mn-lt"/>
                <a:ea typeface="+mn-ea"/>
                <a:cs typeface="+mn-cs"/>
              </a:rPr>
              <a:t> area office building to be $1.59/SF</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Annual HAVC Cost = $1.59/SF*210,240SF = $334,282 per year</a:t>
            </a:r>
            <a:endParaRPr kumimoji="0" lang="en-US" sz="2000" b="0" i="0" u="none" strike="noStrike" kern="1200" cap="none" spc="0" normalizeH="0" noProof="0" dirty="0" smtClean="0">
              <a:ln>
                <a:noFill/>
              </a:ln>
              <a:solidFill>
                <a:schemeClr val="bg1"/>
              </a:solidFill>
              <a:effectLst/>
              <a:uLnTx/>
              <a:uFillTx/>
              <a:latin typeface="+mn-lt"/>
              <a:ea typeface="+mn-ea"/>
              <a:cs typeface="+mn-cs"/>
            </a:endParaRPr>
          </a:p>
        </p:txBody>
      </p:sp>
      <p:graphicFrame>
        <p:nvGraphicFramePr>
          <p:cNvPr id="7" name="Table 6"/>
          <p:cNvGraphicFramePr>
            <a:graphicFrameLocks noGrp="1"/>
          </p:cNvGraphicFramePr>
          <p:nvPr/>
        </p:nvGraphicFramePr>
        <p:xfrm>
          <a:off x="10896600" y="4114800"/>
          <a:ext cx="5029200" cy="762000"/>
        </p:xfrm>
        <a:graphic>
          <a:graphicData uri="http://schemas.openxmlformats.org/drawingml/2006/table">
            <a:tbl>
              <a:tblPr/>
              <a:tblGrid>
                <a:gridCol w="1676400"/>
                <a:gridCol w="1676400"/>
                <a:gridCol w="1676400"/>
              </a:tblGrid>
              <a:tr h="190500">
                <a:tc>
                  <a:txBody>
                    <a:bodyPr/>
                    <a:lstStyle/>
                    <a:p>
                      <a:pPr marL="0" marR="0" algn="ctr">
                        <a:lnSpc>
                          <a:spcPct val="115000"/>
                        </a:lnSpc>
                        <a:spcBef>
                          <a:spcPts val="0"/>
                        </a:spcBef>
                        <a:spcAft>
                          <a:spcPts val="0"/>
                        </a:spcAft>
                      </a:pPr>
                      <a:r>
                        <a:rPr lang="en-US" sz="1000" b="1">
                          <a:solidFill>
                            <a:srgbClr val="FFFFFF"/>
                          </a:solidFill>
                          <a:latin typeface="Calibri"/>
                          <a:ea typeface="Times New Roman"/>
                          <a:cs typeface="Times New Roman"/>
                        </a:rPr>
                        <a:t>Energy Reduction</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000" b="1">
                          <a:solidFill>
                            <a:srgbClr val="FFFFFF"/>
                          </a:solidFill>
                          <a:latin typeface="Calibri"/>
                          <a:ea typeface="Times New Roman"/>
                          <a:cs typeface="Times New Roman"/>
                        </a:rPr>
                        <a:t>HVAC Energy Costs per Year</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000" b="1">
                          <a:solidFill>
                            <a:srgbClr val="FFFFFF"/>
                          </a:solidFill>
                          <a:latin typeface="Calibri"/>
                          <a:ea typeface="Times New Roman"/>
                          <a:cs typeface="Times New Roman"/>
                        </a:rPr>
                        <a:t>Savings per Year</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190500">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20%</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$267,426</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$66,856</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0500">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$233,997</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$100,285</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0500">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40%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$200,569</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$133,713</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srcRect l="44499" t="10909" r="4988" b="14545"/>
          <a:stretch>
            <a:fillRect/>
          </a:stretch>
        </p:blipFill>
        <p:spPr bwMode="auto">
          <a:xfrm>
            <a:off x="5105400" y="3124200"/>
            <a:ext cx="3200400" cy="24681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Content Placeholder 3"/>
          <p:cNvSpPr txBox="1">
            <a:spLocks/>
          </p:cNvSpPr>
          <p:nvPr/>
        </p:nvSpPr>
        <p:spPr bwMode="auto">
          <a:xfrm>
            <a:off x="9829800" y="1295400"/>
            <a:ext cx="7086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lang="en-US" sz="2800" dirty="0" smtClean="0">
                <a:solidFill>
                  <a:schemeClr val="bg1"/>
                </a:solidFill>
                <a:latin typeface="+mn-lt"/>
              </a:rPr>
              <a:t>Payback Period</a:t>
            </a:r>
            <a:endParaRPr kumimoji="0" lang="en-US" sz="2800" b="0"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lang="en-US" sz="2000" dirty="0" smtClean="0">
                <a:solidFill>
                  <a:schemeClr val="bg1"/>
                </a:solidFill>
                <a:latin typeface="+mn-lt"/>
              </a:rPr>
              <a:t>Additional cost of $75,056 (1.03% increase)</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noProof="0" dirty="0" smtClean="0">
                <a:ln>
                  <a:noFill/>
                </a:ln>
                <a:solidFill>
                  <a:schemeClr val="bg1"/>
                </a:solidFill>
                <a:effectLst/>
                <a:uLnTx/>
                <a:uFillTx/>
                <a:latin typeface="+mn-lt"/>
                <a:ea typeface="+mn-ea"/>
                <a:cs typeface="+mn-cs"/>
              </a:rPr>
              <a:t> Savings between $66,856 and $133,713 in energy costs</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Additional $311,040/year in office leasing revenue</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noProof="0" dirty="0" smtClean="0">
                <a:ln>
                  <a:noFill/>
                </a:ln>
                <a:solidFill>
                  <a:schemeClr val="bg1"/>
                </a:solidFill>
                <a:effectLst/>
                <a:uLnTx/>
                <a:uFillTx/>
                <a:latin typeface="+mn-lt"/>
                <a:ea typeface="+mn-ea"/>
                <a:cs typeface="+mn-cs"/>
              </a:rPr>
              <a:t> Less than 1 year payback</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3"/>
          <p:cNvSpPr txBox="1">
            <a:spLocks/>
          </p:cNvSpPr>
          <p:nvPr/>
        </p:nvSpPr>
        <p:spPr bwMode="auto">
          <a:xfrm>
            <a:off x="9829800" y="1295400"/>
            <a:ext cx="7086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Project Overview</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lang="en-US" sz="2000" dirty="0" smtClean="0">
                <a:solidFill>
                  <a:schemeClr val="bg1"/>
                </a:solidFill>
                <a:latin typeface="+mn-lt"/>
              </a:rPr>
              <a:t>Two office buildings with stand alone parking garage</a:t>
            </a:r>
            <a:endParaRPr kumimoji="0" lang="en-US" sz="2000" b="0" i="0" u="none" strike="noStrike" kern="1200" cap="none" spc="0" normalizeH="0" noProof="0" dirty="0" smtClean="0">
              <a:ln>
                <a:noFill/>
              </a:ln>
              <a:solidFill>
                <a:schemeClr val="bg1"/>
              </a:solidFill>
              <a:effectLst/>
              <a:uLnTx/>
              <a:uFillTx/>
              <a:latin typeface="+mn-lt"/>
              <a:ea typeface="+mn-ea"/>
              <a:cs typeface="+mn-cs"/>
            </a:endParaRPr>
          </a:p>
          <a:p>
            <a:pPr lvl="0">
              <a:lnSpc>
                <a:spcPts val="3500"/>
              </a:lnSpc>
              <a:spcBef>
                <a:spcPct val="20000"/>
              </a:spcBef>
              <a:buFont typeface="Arial" charset="0"/>
              <a:buChar char="•"/>
            </a:pPr>
            <a:r>
              <a:rPr lang="en-US" sz="2000" noProof="0" dirty="0" smtClean="0">
                <a:solidFill>
                  <a:schemeClr val="bg1"/>
                </a:solidFill>
                <a:latin typeface="+mn-lt"/>
              </a:rPr>
              <a:t> Building II: 9 levels; 210,240 SF</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noProof="0" dirty="0" smtClean="0">
                <a:ln>
                  <a:noFill/>
                </a:ln>
                <a:solidFill>
                  <a:schemeClr val="bg1"/>
                </a:solidFill>
                <a:effectLst/>
                <a:uLnTx/>
                <a:uFillTx/>
                <a:latin typeface="+mn-lt"/>
                <a:ea typeface="+mn-ea"/>
                <a:cs typeface="+mn-cs"/>
              </a:rPr>
              <a:t> </a:t>
            </a:r>
            <a:r>
              <a:rPr lang="en-US" sz="2000" dirty="0" smtClean="0">
                <a:solidFill>
                  <a:schemeClr val="bg1"/>
                </a:solidFill>
                <a:latin typeface="+mn-lt"/>
              </a:rPr>
              <a:t>Building III: 6 levels; 136,430 SF</a:t>
            </a:r>
            <a:endParaRPr kumimoji="0" lang="en-US" sz="2000" b="0" i="0" u="none" strike="noStrike" kern="1200" cap="none" spc="0" normalizeH="0" noProof="0" dirty="0" smtClean="0">
              <a:ln>
                <a:noFill/>
              </a:ln>
              <a:solidFill>
                <a:schemeClr val="bg1"/>
              </a:solidFill>
              <a:effectLst/>
              <a:uLnTx/>
              <a:uFillTx/>
              <a:latin typeface="+mn-lt"/>
              <a:ea typeface="+mn-ea"/>
              <a:cs typeface="+mn-cs"/>
            </a:endParaRP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baseline="0" dirty="0" smtClean="0">
                <a:solidFill>
                  <a:schemeClr val="bg1"/>
                </a:solidFill>
                <a:latin typeface="+mn-lt"/>
              </a:rPr>
              <a:t> </a:t>
            </a:r>
            <a:r>
              <a:rPr lang="en-US" sz="2000" dirty="0" smtClean="0">
                <a:solidFill>
                  <a:schemeClr val="bg1"/>
                </a:solidFill>
                <a:latin typeface="+mn-lt"/>
              </a:rPr>
              <a:t>Parking Garage: 6 levels; 310,600 SF</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lang="en-US" sz="2000" dirty="0" smtClean="0">
                <a:solidFill>
                  <a:schemeClr val="bg1"/>
                </a:solidFill>
                <a:latin typeface="+mn-lt"/>
              </a:rPr>
              <a:t>January 2008 – June 2009 Construction</a:t>
            </a:r>
            <a:endParaRPr kumimoji="0" lang="en-US" sz="2000" b="0"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$52,800,000 Negotiated GMP</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noProof="0" dirty="0" smtClean="0">
                <a:ln>
                  <a:noFill/>
                </a:ln>
                <a:solidFill>
                  <a:schemeClr val="bg1"/>
                </a:solidFill>
                <a:effectLst/>
                <a:uLnTx/>
                <a:uFillTx/>
                <a:latin typeface="+mn-lt"/>
                <a:ea typeface="+mn-ea"/>
                <a:cs typeface="+mn-cs"/>
              </a:rPr>
              <a:t> Design-Bid-Build</a:t>
            </a:r>
          </a:p>
        </p:txBody>
      </p:sp>
      <p:pic>
        <p:nvPicPr>
          <p:cNvPr id="15" name="Picture 2"/>
          <p:cNvPicPr>
            <a:picLocks noChangeAspect="1" noChangeArrowheads="1"/>
          </p:cNvPicPr>
          <p:nvPr/>
        </p:nvPicPr>
        <p:blipFill>
          <a:blip r:embed="rId3"/>
          <a:srcRect/>
          <a:stretch>
            <a:fillRect/>
          </a:stretch>
        </p:blipFill>
        <p:spPr bwMode="auto">
          <a:xfrm>
            <a:off x="19888200" y="1523999"/>
            <a:ext cx="5943600" cy="39217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3"/>
          <p:cNvSpPr txBox="1">
            <a:spLocks/>
          </p:cNvSpPr>
          <p:nvPr/>
        </p:nvSpPr>
        <p:spPr bwMode="auto">
          <a:xfrm>
            <a:off x="9829800" y="1295400"/>
            <a:ext cx="72390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Conclusion</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lang="en-US" sz="2000" dirty="0" smtClean="0">
                <a:solidFill>
                  <a:schemeClr val="bg1"/>
                </a:solidFill>
                <a:latin typeface="+mn-lt"/>
              </a:rPr>
              <a:t>Initial cost increase of $75,056 (1.03%)</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noProof="0" dirty="0" smtClean="0">
                <a:ln>
                  <a:noFill/>
                </a:ln>
                <a:solidFill>
                  <a:schemeClr val="bg1"/>
                </a:solidFill>
                <a:effectLst/>
                <a:uLnTx/>
                <a:uFillTx/>
                <a:latin typeface="+mn-lt"/>
                <a:ea typeface="+mn-ea"/>
                <a:cs typeface="+mn-cs"/>
              </a:rPr>
              <a:t> VAV system cost = $2,404,560 = $11.44/SF</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Chilled beam system cost = $2,479,616 = $11.79/SF</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noProof="0" dirty="0" smtClean="0">
                <a:ln>
                  <a:noFill/>
                </a:ln>
                <a:solidFill>
                  <a:schemeClr val="bg1"/>
                </a:solidFill>
                <a:effectLst/>
                <a:uLnTx/>
                <a:uFillTx/>
                <a:latin typeface="+mn-lt"/>
                <a:ea typeface="+mn-ea"/>
                <a:cs typeface="+mn-cs"/>
              </a:rPr>
              <a:t> </a:t>
            </a:r>
            <a:r>
              <a:rPr lang="en-US" sz="2000" dirty="0" smtClean="0">
                <a:solidFill>
                  <a:schemeClr val="bg1"/>
                </a:solidFill>
                <a:latin typeface="+mn-lt"/>
              </a:rPr>
              <a:t>Lower operating costs, higher revenues offset higher initial cost with less than 1 year payback</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noProof="0" dirty="0" smtClean="0">
                <a:ln>
                  <a:noFill/>
                </a:ln>
                <a:solidFill>
                  <a:schemeClr val="bg1"/>
                </a:solidFill>
                <a:effectLst/>
                <a:uLnTx/>
                <a:uFillTx/>
                <a:latin typeface="+mn-lt"/>
                <a:ea typeface="+mn-ea"/>
                <a:cs typeface="+mn-cs"/>
              </a:rPr>
              <a:t> Chilled beams increased HVAC construction duration by 37 days</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Overall project schedule not affected</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Chilled beams unfamiliar to industry professionals in United States</a:t>
            </a:r>
          </a:p>
        </p:txBody>
      </p:sp>
      <p:sp>
        <p:nvSpPr>
          <p:cNvPr id="4" name="Content Placeholder 3"/>
          <p:cNvSpPr txBox="1">
            <a:spLocks/>
          </p:cNvSpPr>
          <p:nvPr/>
        </p:nvSpPr>
        <p:spPr bwMode="auto">
          <a:xfrm>
            <a:off x="19888200" y="1295400"/>
            <a:ext cx="7086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ct val="20000"/>
              </a:spcBef>
              <a:defRPr/>
            </a:pPr>
            <a:r>
              <a:rPr lang="en-US" sz="2800" dirty="0" smtClean="0">
                <a:solidFill>
                  <a:schemeClr val="bg1"/>
                </a:solidFill>
                <a:latin typeface="+mn-lt"/>
              </a:rPr>
              <a:t>Recommendation</a:t>
            </a:r>
          </a:p>
          <a:p>
            <a:pPr lvl="0">
              <a:lnSpc>
                <a:spcPts val="3500"/>
              </a:lnSpc>
              <a:spcBef>
                <a:spcPct val="20000"/>
              </a:spcBef>
              <a:buFont typeface="Arial" charset="0"/>
              <a:buChar char="•"/>
              <a:defRPr/>
            </a:pPr>
            <a:r>
              <a:rPr lang="en-US" sz="2000" dirty="0" smtClean="0">
                <a:solidFill>
                  <a:schemeClr val="bg1"/>
                </a:solidFill>
                <a:latin typeface="+mn-lt"/>
              </a:rPr>
              <a:t> Chilled beams should be pursued on more projects in US</a:t>
            </a:r>
          </a:p>
          <a:p>
            <a:pPr lvl="0">
              <a:lnSpc>
                <a:spcPts val="3500"/>
              </a:lnSpc>
              <a:spcBef>
                <a:spcPct val="20000"/>
              </a:spcBef>
              <a:buFont typeface="Arial" charset="0"/>
              <a:buChar char="•"/>
              <a:defRPr/>
            </a:pPr>
            <a:r>
              <a:rPr lang="en-US" sz="2000" dirty="0" smtClean="0">
                <a:solidFill>
                  <a:schemeClr val="bg1"/>
                </a:solidFill>
                <a:latin typeface="+mn-lt"/>
              </a:rPr>
              <a:t> Would be appropriate to use for RTC project</a:t>
            </a:r>
            <a:endParaRPr lang="en-US" sz="2000" dirty="0" smtClean="0">
              <a:solidFill>
                <a:srgbClr val="FF0000"/>
              </a:solidFill>
              <a:latin typeface="+mn-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3"/>
          <p:cNvSpPr txBox="1">
            <a:spLocks/>
          </p:cNvSpPr>
          <p:nvPr/>
        </p:nvSpPr>
        <p:spPr bwMode="auto">
          <a:xfrm>
            <a:off x="9829800" y="1295400"/>
            <a:ext cx="72390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NEC Wire Sizing</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Upsizing</a:t>
            </a:r>
            <a:r>
              <a:rPr kumimoji="0" lang="en-US" sz="2000" b="0" i="0" u="none" strike="noStrike" kern="1200" cap="none" spc="0" normalizeH="0" noProof="0" dirty="0" smtClean="0">
                <a:ln>
                  <a:noFill/>
                </a:ln>
                <a:solidFill>
                  <a:schemeClr val="bg1"/>
                </a:solidFill>
                <a:effectLst/>
                <a:uLnTx/>
                <a:uFillTx/>
                <a:latin typeface="+mn-lt"/>
                <a:ea typeface="+mn-ea"/>
                <a:cs typeface="+mn-cs"/>
              </a:rPr>
              <a:t> wire conductors has the potential to the improve the energy efficiency of buildings</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Wire conductors have resistance which creates voltage drops and uses energy</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Larger conductors have lower resistance than smaller wires</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Analysis determines the feasibility of upsizing wires one size larger than NEC code minimum to reduce energy usage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3"/>
          <p:cNvSpPr txBox="1">
            <a:spLocks/>
          </p:cNvSpPr>
          <p:nvPr/>
        </p:nvSpPr>
        <p:spPr bwMode="auto">
          <a:xfrm>
            <a:off x="9829800" y="1295400"/>
            <a:ext cx="72390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Calculations</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Circuit No. 12 on lighting panel LP-H</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Powers 2’x4’ parabolic troffer luminaires</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noProof="0" dirty="0" smtClean="0">
                <a:ln>
                  <a:noFill/>
                </a:ln>
                <a:solidFill>
                  <a:schemeClr val="bg1"/>
                </a:solidFill>
                <a:effectLst/>
                <a:uLnTx/>
                <a:uFillTx/>
                <a:latin typeface="+mn-lt"/>
                <a:ea typeface="+mn-ea"/>
                <a:cs typeface="+mn-cs"/>
              </a:rPr>
              <a:t> 277V</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Connected load = 4,400 VA</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noProof="0" dirty="0" smtClean="0">
                <a:ln>
                  <a:noFill/>
                </a:ln>
                <a:solidFill>
                  <a:schemeClr val="bg1"/>
                </a:solidFill>
                <a:effectLst/>
                <a:uLnTx/>
                <a:uFillTx/>
                <a:latin typeface="+mn-lt"/>
                <a:ea typeface="+mn-ea"/>
                <a:cs typeface="+mn-cs"/>
              </a:rPr>
              <a:t> 2-#12 AWG - #12 Ground</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Luminaires are approximately 100’ from panelboard</a:t>
            </a:r>
            <a:endParaRPr kumimoji="0" lang="en-US" sz="2000" b="0" i="0" u="none" strike="noStrike" kern="1200" cap="none" spc="0" normalizeH="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3"/>
          <p:cNvSpPr txBox="1">
            <a:spLocks/>
          </p:cNvSpPr>
          <p:nvPr/>
        </p:nvSpPr>
        <p:spPr bwMode="auto">
          <a:xfrm>
            <a:off x="9829800" y="1295400"/>
            <a:ext cx="72390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Calculations</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Current</a:t>
            </a:r>
            <a:r>
              <a:rPr kumimoji="0" lang="en-US" sz="2000" b="0" i="0" u="none" strike="noStrike" kern="1200" cap="none" spc="0" normalizeH="0" noProof="0" dirty="0" smtClean="0">
                <a:ln>
                  <a:noFill/>
                </a:ln>
                <a:solidFill>
                  <a:schemeClr val="bg1"/>
                </a:solidFill>
                <a:effectLst/>
                <a:uLnTx/>
                <a:uFillTx/>
                <a:latin typeface="+mn-lt"/>
                <a:ea typeface="+mn-ea"/>
                <a:cs typeface="+mn-cs"/>
              </a:rPr>
              <a:t> in wires = 4,400VA/277V = 15.9 amps</a:t>
            </a:r>
          </a:p>
          <a:p>
            <a:pPr>
              <a:lnSpc>
                <a:spcPts val="3500"/>
              </a:lnSpc>
              <a:spcBef>
                <a:spcPct val="20000"/>
              </a:spcBef>
              <a:buFont typeface="Arial" charset="0"/>
              <a:buChar char="•"/>
              <a:defRPr/>
            </a:pPr>
            <a:r>
              <a:rPr lang="en-US" sz="2000" dirty="0" smtClean="0">
                <a:solidFill>
                  <a:schemeClr val="bg1"/>
                </a:solidFill>
                <a:latin typeface="+mn-lt"/>
              </a:rPr>
              <a:t> The first step is to calculate the resistance of #12 wire:</a:t>
            </a:r>
          </a:p>
          <a:p>
            <a:pPr lvl="1">
              <a:lnSpc>
                <a:spcPts val="3500"/>
              </a:lnSpc>
              <a:spcBef>
                <a:spcPct val="20000"/>
              </a:spcBef>
              <a:buFont typeface="Arial" pitchFamily="34" charset="0"/>
              <a:buChar char="•"/>
              <a:defRPr/>
            </a:pPr>
            <a:r>
              <a:rPr lang="en-US" sz="2000" dirty="0" smtClean="0">
                <a:solidFill>
                  <a:schemeClr val="bg1"/>
                </a:solidFill>
                <a:latin typeface="+mn-lt"/>
              </a:rPr>
              <a:t> For #12 THHN @ 75⁰C (From NEC Chapter 9, Table 9):</a:t>
            </a:r>
            <a:br>
              <a:rPr lang="en-US" sz="2000" dirty="0" smtClean="0">
                <a:solidFill>
                  <a:schemeClr val="bg1"/>
                </a:solidFill>
                <a:latin typeface="+mn-lt"/>
              </a:rPr>
            </a:br>
            <a:r>
              <a:rPr lang="en-US" sz="2000" dirty="0" smtClean="0">
                <a:solidFill>
                  <a:schemeClr val="bg1"/>
                </a:solidFill>
                <a:latin typeface="+mn-lt"/>
              </a:rPr>
              <a:t>	R = 2Ω/</a:t>
            </a:r>
            <a:r>
              <a:rPr lang="en-US" sz="2000" dirty="0" err="1" smtClean="0">
                <a:solidFill>
                  <a:schemeClr val="bg1"/>
                </a:solidFill>
                <a:latin typeface="+mn-lt"/>
              </a:rPr>
              <a:t>kFT</a:t>
            </a:r>
            <a:r>
              <a:rPr lang="en-US" sz="2000" dirty="0" smtClean="0">
                <a:solidFill>
                  <a:schemeClr val="bg1"/>
                </a:solidFill>
                <a:latin typeface="+mn-lt"/>
              </a:rPr>
              <a:t>	</a:t>
            </a:r>
          </a:p>
          <a:p>
            <a:pPr lvl="1">
              <a:lnSpc>
                <a:spcPts val="3500"/>
              </a:lnSpc>
              <a:spcBef>
                <a:spcPct val="20000"/>
              </a:spcBef>
              <a:buFont typeface="Arial" pitchFamily="34" charset="0"/>
              <a:buChar char="•"/>
              <a:defRPr/>
            </a:pPr>
            <a:r>
              <a:rPr lang="en-US" sz="2000" dirty="0" smtClean="0">
                <a:solidFill>
                  <a:schemeClr val="bg1"/>
                </a:solidFill>
                <a:latin typeface="+mn-lt"/>
              </a:rPr>
              <a:t> To correct resistance to 30⁰C, use NEC Table 8 footnote:</a:t>
            </a:r>
            <a:br>
              <a:rPr lang="en-US" sz="2000" dirty="0" smtClean="0">
                <a:solidFill>
                  <a:schemeClr val="bg1"/>
                </a:solidFill>
                <a:latin typeface="+mn-lt"/>
              </a:rPr>
            </a:br>
            <a:r>
              <a:rPr lang="en-US" sz="2000" dirty="0" smtClean="0">
                <a:solidFill>
                  <a:schemeClr val="bg1"/>
                </a:solidFill>
                <a:latin typeface="+mn-lt"/>
              </a:rPr>
              <a:t>       	R</a:t>
            </a:r>
            <a:r>
              <a:rPr lang="en-US" sz="2000" baseline="-25000" dirty="0" smtClean="0">
                <a:solidFill>
                  <a:schemeClr val="bg1"/>
                </a:solidFill>
                <a:latin typeface="+mn-lt"/>
              </a:rPr>
              <a:t>2</a:t>
            </a:r>
            <a:r>
              <a:rPr lang="en-US" sz="2000" dirty="0" smtClean="0">
                <a:solidFill>
                  <a:schemeClr val="bg1"/>
                </a:solidFill>
                <a:latin typeface="+mn-lt"/>
              </a:rPr>
              <a:t> = 2 [1+0.00323(30-75)] = 1.71 Ω/</a:t>
            </a:r>
            <a:r>
              <a:rPr lang="en-US" sz="2000" dirty="0" err="1" smtClean="0">
                <a:solidFill>
                  <a:schemeClr val="bg1"/>
                </a:solidFill>
                <a:latin typeface="+mn-lt"/>
              </a:rPr>
              <a:t>kFT</a:t>
            </a:r>
            <a:endParaRPr lang="en-US" sz="2000" dirty="0" smtClean="0">
              <a:solidFill>
                <a:schemeClr val="bg1"/>
              </a:solidFill>
              <a:latin typeface="+mn-lt"/>
            </a:endParaRPr>
          </a:p>
          <a:p>
            <a:pPr>
              <a:lnSpc>
                <a:spcPts val="3500"/>
              </a:lnSpc>
              <a:spcBef>
                <a:spcPct val="20000"/>
              </a:spcBef>
              <a:buFont typeface="Arial" charset="0"/>
              <a:buChar char="•"/>
              <a:defRPr/>
            </a:pPr>
            <a:r>
              <a:rPr lang="en-US" sz="2000" dirty="0" smtClean="0">
                <a:solidFill>
                  <a:schemeClr val="bg1"/>
                </a:solidFill>
                <a:latin typeface="+mn-lt"/>
              </a:rPr>
              <a:t> The second step is to calculate the power loss for #12 wire:</a:t>
            </a:r>
            <a:br>
              <a:rPr lang="en-US" sz="2000" dirty="0" smtClean="0">
                <a:solidFill>
                  <a:schemeClr val="bg1"/>
                </a:solidFill>
                <a:latin typeface="+mn-lt"/>
              </a:rPr>
            </a:br>
            <a:r>
              <a:rPr lang="en-US" sz="2000" dirty="0" smtClean="0">
                <a:solidFill>
                  <a:schemeClr val="bg1"/>
                </a:solidFill>
                <a:latin typeface="+mn-lt"/>
              </a:rPr>
              <a:t>	Power Loss = I</a:t>
            </a:r>
            <a:r>
              <a:rPr lang="en-US" sz="2000" baseline="30000" dirty="0" smtClean="0">
                <a:solidFill>
                  <a:schemeClr val="bg1"/>
                </a:solidFill>
                <a:latin typeface="+mn-lt"/>
              </a:rPr>
              <a:t>2</a:t>
            </a:r>
            <a:r>
              <a:rPr lang="en-US" sz="2000" dirty="0" smtClean="0">
                <a:solidFill>
                  <a:schemeClr val="bg1"/>
                </a:solidFill>
                <a:latin typeface="+mn-lt"/>
              </a:rPr>
              <a:t>*R = (15.9)</a:t>
            </a:r>
            <a:r>
              <a:rPr lang="en-US" sz="2000" baseline="30000" dirty="0" smtClean="0">
                <a:solidFill>
                  <a:schemeClr val="bg1"/>
                </a:solidFill>
                <a:latin typeface="+mn-lt"/>
              </a:rPr>
              <a:t>2 </a:t>
            </a:r>
            <a:r>
              <a:rPr lang="en-US" sz="2000" dirty="0" smtClean="0">
                <a:solidFill>
                  <a:schemeClr val="bg1"/>
                </a:solidFill>
                <a:latin typeface="+mn-lt"/>
              </a:rPr>
              <a:t>* 1.71 * 0.1 = 43.0 W</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endParaRPr lang="en-US" sz="2000" dirty="0" smtClean="0">
              <a:solidFill>
                <a:schemeClr val="bg1"/>
              </a:solidFill>
              <a:latin typeface="+mn-lt"/>
            </a:endParaRPr>
          </a:p>
        </p:txBody>
      </p:sp>
      <p:sp>
        <p:nvSpPr>
          <p:cNvPr id="3" name="Content Placeholder 3"/>
          <p:cNvSpPr txBox="1">
            <a:spLocks/>
          </p:cNvSpPr>
          <p:nvPr/>
        </p:nvSpPr>
        <p:spPr bwMode="auto">
          <a:xfrm>
            <a:off x="19888200" y="1295400"/>
            <a:ext cx="7086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ct val="20000"/>
              </a:spcBef>
              <a:buFont typeface="Arial" pitchFamily="34" charset="0"/>
              <a:buChar char="•"/>
              <a:defRPr/>
            </a:pPr>
            <a:r>
              <a:rPr lang="en-US" sz="2000" dirty="0" smtClean="0">
                <a:solidFill>
                  <a:schemeClr val="bg1"/>
                </a:solidFill>
                <a:latin typeface="+mn-lt"/>
              </a:rPr>
              <a:t> The third step is to calculate energy loss per year for #12 wire:</a:t>
            </a:r>
            <a:br>
              <a:rPr lang="en-US" sz="2000" dirty="0" smtClean="0">
                <a:solidFill>
                  <a:schemeClr val="bg1"/>
                </a:solidFill>
                <a:latin typeface="+mn-lt"/>
              </a:rPr>
            </a:br>
            <a:r>
              <a:rPr lang="en-US" sz="2000" dirty="0" smtClean="0">
                <a:solidFill>
                  <a:schemeClr val="bg1"/>
                </a:solidFill>
                <a:latin typeface="+mn-lt"/>
              </a:rPr>
              <a:t>	Energy Loss = 43.0 W / 1000W/kW * 12hrs/day * 			365days/year = 188 kWh/yr</a:t>
            </a:r>
          </a:p>
          <a:p>
            <a:pPr lvl="0">
              <a:spcBef>
                <a:spcPct val="20000"/>
              </a:spcBef>
              <a:buFont typeface="Arial" pitchFamily="34" charset="0"/>
              <a:buChar char="•"/>
              <a:defRPr/>
            </a:pPr>
            <a:r>
              <a:rPr lang="en-US" sz="2000" b="1" noProof="0" dirty="0" smtClean="0">
                <a:solidFill>
                  <a:schemeClr val="bg1"/>
                </a:solidFill>
                <a:latin typeface="+mn-lt"/>
              </a:rPr>
              <a:t> </a:t>
            </a:r>
            <a:r>
              <a:rPr lang="en-US" sz="2000" dirty="0" smtClean="0">
                <a:solidFill>
                  <a:schemeClr val="bg1"/>
                </a:solidFill>
                <a:latin typeface="+mn-lt"/>
              </a:rPr>
              <a:t>Repeat steps for #10wire</a:t>
            </a:r>
            <a:endParaRPr lang="en-US" sz="2000" b="1" noProof="0" dirty="0" smtClean="0">
              <a:solidFill>
                <a:schemeClr val="bg1"/>
              </a:solidFill>
              <a:latin typeface="+mn-l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3"/>
          <p:cNvSpPr txBox="1">
            <a:spLocks/>
          </p:cNvSpPr>
          <p:nvPr/>
        </p:nvSpPr>
        <p:spPr bwMode="auto">
          <a:xfrm>
            <a:off x="9829800" y="1295400"/>
            <a:ext cx="72390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Calculations</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Resistance of #10 wire:</a:t>
            </a:r>
          </a:p>
          <a:p>
            <a:pPr lvl="1">
              <a:lnSpc>
                <a:spcPts val="3500"/>
              </a:lnSpc>
              <a:spcBef>
                <a:spcPct val="20000"/>
              </a:spcBef>
              <a:buFont typeface="Arial" pitchFamily="34" charset="0"/>
              <a:buChar char="•"/>
              <a:defRPr/>
            </a:pPr>
            <a:r>
              <a:rPr lang="en-US" sz="2000" dirty="0" smtClean="0">
                <a:solidFill>
                  <a:schemeClr val="bg1"/>
                </a:solidFill>
                <a:latin typeface="+mn-lt"/>
              </a:rPr>
              <a:t> For #10 THHN @ 75⁰C (From NEC Chapter 9, Table 9):</a:t>
            </a:r>
            <a:br>
              <a:rPr lang="en-US" sz="2000" dirty="0" smtClean="0">
                <a:solidFill>
                  <a:schemeClr val="bg1"/>
                </a:solidFill>
                <a:latin typeface="+mn-lt"/>
              </a:rPr>
            </a:br>
            <a:r>
              <a:rPr lang="en-US" sz="2000" dirty="0" smtClean="0">
                <a:solidFill>
                  <a:schemeClr val="bg1"/>
                </a:solidFill>
                <a:latin typeface="+mn-lt"/>
              </a:rPr>
              <a:t>	R = 1.2Ω/</a:t>
            </a:r>
            <a:r>
              <a:rPr lang="en-US" sz="2000" dirty="0" err="1" smtClean="0">
                <a:solidFill>
                  <a:schemeClr val="bg1"/>
                </a:solidFill>
                <a:latin typeface="+mn-lt"/>
              </a:rPr>
              <a:t>kFT</a:t>
            </a:r>
            <a:r>
              <a:rPr lang="en-US" sz="2000" dirty="0" smtClean="0">
                <a:solidFill>
                  <a:schemeClr val="bg1"/>
                </a:solidFill>
                <a:latin typeface="+mn-lt"/>
              </a:rPr>
              <a:t>	</a:t>
            </a:r>
          </a:p>
          <a:p>
            <a:pPr lvl="1">
              <a:lnSpc>
                <a:spcPts val="3500"/>
              </a:lnSpc>
              <a:spcBef>
                <a:spcPct val="20000"/>
              </a:spcBef>
              <a:buFont typeface="Arial" pitchFamily="34" charset="0"/>
              <a:buChar char="•"/>
              <a:defRPr/>
            </a:pPr>
            <a:r>
              <a:rPr lang="en-US" sz="2000" dirty="0" smtClean="0">
                <a:solidFill>
                  <a:schemeClr val="bg1"/>
                </a:solidFill>
                <a:latin typeface="+mn-lt"/>
              </a:rPr>
              <a:t> To correct resistance to 30⁰C, use NEC Table 8 footnote:</a:t>
            </a:r>
            <a:br>
              <a:rPr lang="en-US" sz="2000" dirty="0" smtClean="0">
                <a:solidFill>
                  <a:schemeClr val="bg1"/>
                </a:solidFill>
                <a:latin typeface="+mn-lt"/>
              </a:rPr>
            </a:br>
            <a:r>
              <a:rPr lang="en-US" sz="2000" dirty="0" smtClean="0">
                <a:solidFill>
                  <a:schemeClr val="bg1"/>
                </a:solidFill>
                <a:latin typeface="+mn-lt"/>
              </a:rPr>
              <a:t>       	R</a:t>
            </a:r>
            <a:r>
              <a:rPr lang="en-US" sz="2000" baseline="-25000" dirty="0" smtClean="0">
                <a:solidFill>
                  <a:schemeClr val="bg1"/>
                </a:solidFill>
                <a:latin typeface="+mn-lt"/>
              </a:rPr>
              <a:t>2</a:t>
            </a:r>
            <a:r>
              <a:rPr lang="en-US" sz="2000" dirty="0" smtClean="0">
                <a:solidFill>
                  <a:schemeClr val="bg1"/>
                </a:solidFill>
                <a:latin typeface="+mn-lt"/>
              </a:rPr>
              <a:t> = 1.2 [1+0.00323(30-75)] = 1.03 Ω/</a:t>
            </a:r>
            <a:r>
              <a:rPr lang="en-US" sz="2000" dirty="0" err="1" smtClean="0">
                <a:solidFill>
                  <a:schemeClr val="bg1"/>
                </a:solidFill>
                <a:latin typeface="+mn-lt"/>
              </a:rPr>
              <a:t>kFT</a:t>
            </a:r>
            <a:endParaRPr lang="en-US" sz="2000" dirty="0" smtClean="0">
              <a:solidFill>
                <a:schemeClr val="bg1"/>
              </a:solidFill>
              <a:latin typeface="+mn-lt"/>
            </a:endParaRPr>
          </a:p>
          <a:p>
            <a:pPr>
              <a:lnSpc>
                <a:spcPts val="3500"/>
              </a:lnSpc>
              <a:spcBef>
                <a:spcPct val="20000"/>
              </a:spcBef>
              <a:buFont typeface="Arial" charset="0"/>
              <a:buChar char="•"/>
              <a:defRPr/>
            </a:pPr>
            <a:r>
              <a:rPr lang="en-US" sz="2000" dirty="0" smtClean="0">
                <a:solidFill>
                  <a:schemeClr val="bg1"/>
                </a:solidFill>
                <a:latin typeface="+mn-lt"/>
              </a:rPr>
              <a:t> Power loss for #10 wire:</a:t>
            </a:r>
            <a:br>
              <a:rPr lang="en-US" sz="2000" dirty="0" smtClean="0">
                <a:solidFill>
                  <a:schemeClr val="bg1"/>
                </a:solidFill>
                <a:latin typeface="+mn-lt"/>
              </a:rPr>
            </a:br>
            <a:r>
              <a:rPr lang="en-US" sz="2000" dirty="0" smtClean="0">
                <a:solidFill>
                  <a:schemeClr val="bg1"/>
                </a:solidFill>
                <a:latin typeface="+mn-lt"/>
              </a:rPr>
              <a:t>	Power Loss = I</a:t>
            </a:r>
            <a:r>
              <a:rPr lang="en-US" sz="2000" baseline="30000" dirty="0" smtClean="0">
                <a:solidFill>
                  <a:schemeClr val="bg1"/>
                </a:solidFill>
                <a:latin typeface="+mn-lt"/>
              </a:rPr>
              <a:t>2</a:t>
            </a:r>
            <a:r>
              <a:rPr lang="en-US" sz="2000" dirty="0" smtClean="0">
                <a:solidFill>
                  <a:schemeClr val="bg1"/>
                </a:solidFill>
                <a:latin typeface="+mn-lt"/>
              </a:rPr>
              <a:t>*R = (15.9)</a:t>
            </a:r>
            <a:r>
              <a:rPr lang="en-US" sz="2000" baseline="30000" dirty="0" smtClean="0">
                <a:solidFill>
                  <a:schemeClr val="bg1"/>
                </a:solidFill>
                <a:latin typeface="+mn-lt"/>
              </a:rPr>
              <a:t>2 </a:t>
            </a:r>
            <a:r>
              <a:rPr lang="en-US" sz="2000" dirty="0" smtClean="0">
                <a:solidFill>
                  <a:schemeClr val="bg1"/>
                </a:solidFill>
                <a:latin typeface="+mn-lt"/>
              </a:rPr>
              <a:t>* 1.03 * 0.1 = 26.0 W</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endParaRPr lang="en-US" sz="2000" dirty="0" smtClean="0">
              <a:solidFill>
                <a:schemeClr val="bg1"/>
              </a:solidFill>
              <a:latin typeface="+mn-lt"/>
            </a:endParaRPr>
          </a:p>
        </p:txBody>
      </p:sp>
      <p:sp>
        <p:nvSpPr>
          <p:cNvPr id="3" name="Content Placeholder 3"/>
          <p:cNvSpPr txBox="1">
            <a:spLocks/>
          </p:cNvSpPr>
          <p:nvPr/>
        </p:nvSpPr>
        <p:spPr bwMode="auto">
          <a:xfrm>
            <a:off x="19888200" y="1295400"/>
            <a:ext cx="7086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ct val="20000"/>
              </a:spcBef>
              <a:buFont typeface="Arial" pitchFamily="34" charset="0"/>
              <a:buChar char="•"/>
              <a:defRPr/>
            </a:pPr>
            <a:r>
              <a:rPr lang="en-US" sz="2000" dirty="0" smtClean="0">
                <a:solidFill>
                  <a:schemeClr val="bg1"/>
                </a:solidFill>
                <a:latin typeface="+mn-lt"/>
              </a:rPr>
              <a:t> Energy loss per year for #10 wire:</a:t>
            </a:r>
            <a:br>
              <a:rPr lang="en-US" sz="2000" dirty="0" smtClean="0">
                <a:solidFill>
                  <a:schemeClr val="bg1"/>
                </a:solidFill>
                <a:latin typeface="+mn-lt"/>
              </a:rPr>
            </a:br>
            <a:r>
              <a:rPr lang="en-US" sz="2000" dirty="0" smtClean="0">
                <a:solidFill>
                  <a:schemeClr val="bg1"/>
                </a:solidFill>
                <a:latin typeface="+mn-lt"/>
              </a:rPr>
              <a:t>	Energy Loss = 26.0 W / 1000W/kW * 12hrs/day * 			365days/year = 113 kWh/yr</a:t>
            </a:r>
          </a:p>
          <a:p>
            <a:pPr lvl="0">
              <a:spcBef>
                <a:spcPct val="20000"/>
              </a:spcBef>
              <a:buFont typeface="Arial" pitchFamily="34" charset="0"/>
              <a:buChar char="•"/>
              <a:defRPr/>
            </a:pPr>
            <a:r>
              <a:rPr lang="en-US" sz="2000" dirty="0" smtClean="0">
                <a:solidFill>
                  <a:schemeClr val="bg1"/>
                </a:solidFill>
                <a:latin typeface="+mn-lt"/>
              </a:rPr>
              <a:t> Savings due to upsizing wire:</a:t>
            </a:r>
          </a:p>
          <a:p>
            <a:pPr lvl="2">
              <a:spcBef>
                <a:spcPct val="20000"/>
              </a:spcBef>
              <a:defRPr/>
            </a:pPr>
            <a:r>
              <a:rPr lang="en-US" sz="2000" dirty="0" smtClean="0">
                <a:solidFill>
                  <a:schemeClr val="bg1"/>
                </a:solidFill>
                <a:latin typeface="+mn-lt"/>
              </a:rPr>
              <a:t>188-113 = 75 kWh/yr</a:t>
            </a:r>
          </a:p>
          <a:p>
            <a:pPr lvl="0">
              <a:spcBef>
                <a:spcPct val="20000"/>
              </a:spcBef>
              <a:buFont typeface="Arial" pitchFamily="34" charset="0"/>
              <a:buChar char="•"/>
              <a:defRPr/>
            </a:pPr>
            <a:r>
              <a:rPr lang="en-US" sz="2000" dirty="0" smtClean="0">
                <a:solidFill>
                  <a:schemeClr val="bg1"/>
                </a:solidFill>
                <a:latin typeface="+mn-lt"/>
              </a:rPr>
              <a:t> Dollar savings at $0.09 per kWh:</a:t>
            </a:r>
          </a:p>
          <a:p>
            <a:pPr lvl="2">
              <a:spcBef>
                <a:spcPct val="20000"/>
              </a:spcBef>
              <a:defRPr/>
            </a:pPr>
            <a:r>
              <a:rPr lang="en-US" sz="2000" dirty="0" smtClean="0">
                <a:solidFill>
                  <a:schemeClr val="bg1"/>
                </a:solidFill>
                <a:latin typeface="+mn-lt"/>
              </a:rPr>
              <a:t>$6.75/yr</a:t>
            </a:r>
          </a:p>
          <a:p>
            <a:pPr lvl="0">
              <a:spcBef>
                <a:spcPct val="20000"/>
              </a:spcBef>
              <a:buFont typeface="Arial" pitchFamily="34" charset="0"/>
              <a:buChar char="•"/>
              <a:defRPr/>
            </a:pPr>
            <a:r>
              <a:rPr lang="en-US" sz="2000" dirty="0" smtClean="0">
                <a:solidFill>
                  <a:schemeClr val="bg1"/>
                </a:solidFill>
                <a:latin typeface="+mn-lt"/>
              </a:rPr>
              <a:t> Dollar savings at $0.09 per kWh:</a:t>
            </a:r>
          </a:p>
          <a:p>
            <a:pPr lvl="2">
              <a:spcBef>
                <a:spcPct val="20000"/>
              </a:spcBef>
              <a:defRPr/>
            </a:pPr>
            <a:r>
              <a:rPr lang="en-US" sz="2000" dirty="0" smtClean="0">
                <a:solidFill>
                  <a:schemeClr val="bg1"/>
                </a:solidFill>
                <a:latin typeface="+mn-lt"/>
              </a:rPr>
              <a:t>$6.75/yr</a:t>
            </a:r>
          </a:p>
          <a:p>
            <a:pPr lvl="0">
              <a:spcBef>
                <a:spcPct val="20000"/>
              </a:spcBef>
              <a:buFont typeface="Arial" pitchFamily="34" charset="0"/>
              <a:buChar char="•"/>
              <a:defRPr/>
            </a:pPr>
            <a:r>
              <a:rPr lang="en-US" sz="2000" dirty="0" smtClean="0">
                <a:solidFill>
                  <a:schemeClr val="bg1"/>
                </a:solidFill>
                <a:latin typeface="+mn-lt"/>
              </a:rPr>
              <a:t> Initial cost increase:</a:t>
            </a:r>
          </a:p>
          <a:p>
            <a:pPr lvl="2">
              <a:spcBef>
                <a:spcPct val="20000"/>
              </a:spcBef>
              <a:defRPr/>
            </a:pPr>
            <a:r>
              <a:rPr lang="en-US" sz="2000" dirty="0" smtClean="0">
                <a:solidFill>
                  <a:schemeClr val="bg1"/>
                </a:solidFill>
                <a:latin typeface="+mn-lt"/>
              </a:rPr>
              <a:t>Cost of #12 wire and conduit = $2.85LF*100’ = $285</a:t>
            </a:r>
          </a:p>
          <a:p>
            <a:pPr lvl="2">
              <a:spcBef>
                <a:spcPct val="20000"/>
              </a:spcBef>
              <a:defRPr/>
            </a:pPr>
            <a:r>
              <a:rPr lang="en-US" sz="2000" dirty="0" smtClean="0">
                <a:solidFill>
                  <a:schemeClr val="bg1"/>
                </a:solidFill>
                <a:latin typeface="+mn-lt"/>
              </a:rPr>
              <a:t>Cost of #10 wire and conduit = $3.03LF*100’ = $303</a:t>
            </a:r>
          </a:p>
          <a:p>
            <a:pPr lvl="2">
              <a:spcBef>
                <a:spcPct val="20000"/>
              </a:spcBef>
              <a:defRPr/>
            </a:pPr>
            <a:r>
              <a:rPr lang="en-US" sz="2000" dirty="0" smtClean="0">
                <a:solidFill>
                  <a:schemeClr val="bg1"/>
                </a:solidFill>
                <a:latin typeface="+mn-lt"/>
              </a:rPr>
              <a:t>Cost difference = $18</a:t>
            </a:r>
          </a:p>
          <a:p>
            <a:pPr lvl="2">
              <a:spcBef>
                <a:spcPct val="20000"/>
              </a:spcBef>
              <a:defRPr/>
            </a:pPr>
            <a:endParaRPr lang="en-US" sz="2000" dirty="0" smtClean="0">
              <a:solidFill>
                <a:schemeClr val="bg1"/>
              </a:solidFill>
              <a:latin typeface="+mn-lt"/>
            </a:endParaRPr>
          </a:p>
          <a:p>
            <a:pPr lvl="2">
              <a:spcBef>
                <a:spcPct val="20000"/>
              </a:spcBef>
              <a:defRPr/>
            </a:pPr>
            <a:endParaRPr lang="en-US" sz="2000" dirty="0" smtClean="0">
              <a:solidFill>
                <a:schemeClr val="bg1"/>
              </a:solidFill>
              <a:latin typeface="+mn-lt"/>
            </a:endParaRPr>
          </a:p>
          <a:p>
            <a:pPr lvl="2">
              <a:spcBef>
                <a:spcPct val="20000"/>
              </a:spcBef>
              <a:defRPr/>
            </a:pPr>
            <a:endParaRPr lang="en-US" sz="2000" dirty="0" smtClean="0">
              <a:solidFill>
                <a:schemeClr val="bg1"/>
              </a:solidFill>
              <a:latin typeface="+mn-lt"/>
            </a:endParaRPr>
          </a:p>
          <a:p>
            <a:pPr lvl="2">
              <a:spcBef>
                <a:spcPct val="20000"/>
              </a:spcBef>
              <a:defRPr/>
            </a:pPr>
            <a:endParaRPr lang="en-US" sz="2000" dirty="0" smtClean="0">
              <a:solidFill>
                <a:schemeClr val="bg1"/>
              </a:solidFill>
              <a:latin typeface="+mn-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bwMode="auto">
          <a:xfrm>
            <a:off x="9829800" y="1295400"/>
            <a:ext cx="72390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Discounted Payback Period</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Assume MARR = 15%</a:t>
            </a:r>
          </a:p>
          <a:p>
            <a:pPr marL="0" marR="0" lvl="0" indent="0" algn="l" defTabSz="914400" rtl="0" eaLnBrk="1" fontAlgn="base" latinLnBrk="0" hangingPunct="1">
              <a:lnSpc>
                <a:spcPts val="3500"/>
              </a:lnSpc>
              <a:spcBef>
                <a:spcPct val="20000"/>
              </a:spcBef>
              <a:spcAft>
                <a:spcPct val="0"/>
              </a:spcAft>
              <a:buClrTx/>
              <a:buSzTx/>
              <a:tabLst/>
              <a:defRPr/>
            </a:pPr>
            <a:endParaRPr lang="en-US" sz="2000" dirty="0" smtClean="0">
              <a:solidFill>
                <a:schemeClr val="bg1"/>
              </a:solidFill>
              <a:latin typeface="+mn-lt"/>
            </a:endParaRPr>
          </a:p>
        </p:txBody>
      </p:sp>
      <p:graphicFrame>
        <p:nvGraphicFramePr>
          <p:cNvPr id="5" name="Table 4"/>
          <p:cNvGraphicFramePr>
            <a:graphicFrameLocks noGrp="1"/>
          </p:cNvGraphicFramePr>
          <p:nvPr/>
        </p:nvGraphicFramePr>
        <p:xfrm>
          <a:off x="11734800" y="2506980"/>
          <a:ext cx="3657600" cy="1292733"/>
        </p:xfrm>
        <a:graphic>
          <a:graphicData uri="http://schemas.openxmlformats.org/drawingml/2006/table">
            <a:tbl>
              <a:tblPr/>
              <a:tblGrid>
                <a:gridCol w="914400"/>
                <a:gridCol w="914400"/>
                <a:gridCol w="914400"/>
                <a:gridCol w="914400"/>
              </a:tblGrid>
              <a:tr h="190500">
                <a:tc>
                  <a:txBody>
                    <a:bodyPr/>
                    <a:lstStyle/>
                    <a:p>
                      <a:pPr marL="0" marR="0" algn="ctr">
                        <a:lnSpc>
                          <a:spcPct val="115000"/>
                        </a:lnSpc>
                        <a:spcBef>
                          <a:spcPts val="0"/>
                        </a:spcBef>
                        <a:spcAft>
                          <a:spcPts val="0"/>
                        </a:spcAft>
                      </a:pPr>
                      <a:r>
                        <a:rPr lang="en-US" sz="1000" dirty="0">
                          <a:solidFill>
                            <a:srgbClr val="FFFFFF"/>
                          </a:solidFill>
                          <a:latin typeface="Calibri"/>
                          <a:ea typeface="Times New Roman"/>
                          <a:cs typeface="Times New Roman"/>
                        </a:rPr>
                        <a:t>Period</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000">
                          <a:solidFill>
                            <a:srgbClr val="FFFFFF"/>
                          </a:solidFill>
                          <a:latin typeface="Calibri"/>
                          <a:ea typeface="Times New Roman"/>
                          <a:cs typeface="Times New Roman"/>
                        </a:rPr>
                        <a:t>Cash Flow</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000" dirty="0">
                          <a:solidFill>
                            <a:srgbClr val="FFFFFF"/>
                          </a:solidFill>
                          <a:latin typeface="Calibri"/>
                          <a:ea typeface="Times New Roman"/>
                          <a:cs typeface="Times New Roman"/>
                        </a:rPr>
                        <a:t>Cost of Funds (15%)</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000">
                          <a:solidFill>
                            <a:srgbClr val="FFFFFF"/>
                          </a:solidFill>
                          <a:latin typeface="Calibri"/>
                          <a:ea typeface="Times New Roman"/>
                          <a:cs typeface="Times New Roman"/>
                        </a:rPr>
                        <a:t>Cumulative Cash Flow</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190500">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FF0000"/>
                          </a:solidFill>
                          <a:latin typeface="Calibri"/>
                          <a:ea typeface="Times New Roman"/>
                          <a:cs typeface="Times New Roman"/>
                        </a:rPr>
                        <a:t>($18)</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solidFill>
                            <a:srgbClr val="FF0000"/>
                          </a:solidFill>
                          <a:latin typeface="Calibri"/>
                          <a:ea typeface="Times New Roman"/>
                          <a:cs typeface="Times New Roman"/>
                        </a:rPr>
                        <a:t>($18)</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0500">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$6.75</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FF0000"/>
                          </a:solidFill>
                          <a:latin typeface="Calibri"/>
                          <a:ea typeface="Times New Roman"/>
                          <a:cs typeface="Times New Roman"/>
                        </a:rPr>
                        <a:t>($2.70)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FF0000"/>
                          </a:solidFill>
                          <a:latin typeface="Calibri"/>
                          <a:ea typeface="Times New Roman"/>
                          <a:cs typeface="Times New Roman"/>
                        </a:rPr>
                        <a:t>($13.95)</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0500">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$6.75</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FF0000"/>
                          </a:solidFill>
                          <a:latin typeface="Calibri"/>
                          <a:ea typeface="Times New Roman"/>
                          <a:cs typeface="Times New Roman"/>
                        </a:rPr>
                        <a:t>($2.09)</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solidFill>
                            <a:srgbClr val="FF0000"/>
                          </a:solidFill>
                          <a:latin typeface="Calibri"/>
                          <a:ea typeface="Times New Roman"/>
                          <a:cs typeface="Times New Roman"/>
                        </a:rPr>
                        <a:t>($9.29)</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0500">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$6.75</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solidFill>
                            <a:srgbClr val="FF0000"/>
                          </a:solidFill>
                          <a:latin typeface="Calibri"/>
                          <a:ea typeface="Times New Roman"/>
                          <a:cs typeface="Times New Roman"/>
                        </a:rPr>
                        <a:t>($1.39)</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FF0000"/>
                          </a:solidFill>
                          <a:latin typeface="Calibri"/>
                          <a:ea typeface="Times New Roman"/>
                          <a:cs typeface="Times New Roman"/>
                        </a:rPr>
                        <a:t>($3.93)</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0500">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4</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$6.75</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FF0000"/>
                          </a:solidFill>
                          <a:latin typeface="Calibri"/>
                          <a:ea typeface="Times New Roman"/>
                          <a:cs typeface="Times New Roman"/>
                        </a:rPr>
                        <a:t>($0.59)</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$2.23</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6" name="Table 5"/>
          <p:cNvGraphicFramePr>
            <a:graphicFrameLocks noGrp="1"/>
          </p:cNvGraphicFramePr>
          <p:nvPr/>
        </p:nvGraphicFramePr>
        <p:xfrm>
          <a:off x="11734800" y="4267200"/>
          <a:ext cx="3657600" cy="1102233"/>
        </p:xfrm>
        <a:graphic>
          <a:graphicData uri="http://schemas.openxmlformats.org/drawingml/2006/table">
            <a:tbl>
              <a:tblPr/>
              <a:tblGrid>
                <a:gridCol w="914400"/>
                <a:gridCol w="914400"/>
                <a:gridCol w="914400"/>
                <a:gridCol w="914400"/>
              </a:tblGrid>
              <a:tr h="190500">
                <a:tc>
                  <a:txBody>
                    <a:bodyPr/>
                    <a:lstStyle/>
                    <a:p>
                      <a:pPr marL="0" marR="0" algn="ctr">
                        <a:lnSpc>
                          <a:spcPct val="115000"/>
                        </a:lnSpc>
                        <a:spcBef>
                          <a:spcPts val="0"/>
                        </a:spcBef>
                        <a:spcAft>
                          <a:spcPts val="0"/>
                        </a:spcAft>
                      </a:pPr>
                      <a:r>
                        <a:rPr lang="en-US" sz="1000" dirty="0">
                          <a:solidFill>
                            <a:srgbClr val="FFFFFF"/>
                          </a:solidFill>
                          <a:latin typeface="Calibri"/>
                          <a:ea typeface="Times New Roman"/>
                          <a:cs typeface="Times New Roman"/>
                        </a:rPr>
                        <a:t>Period</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000">
                          <a:solidFill>
                            <a:srgbClr val="FFFFFF"/>
                          </a:solidFill>
                          <a:latin typeface="Calibri"/>
                          <a:ea typeface="Times New Roman"/>
                          <a:cs typeface="Times New Roman"/>
                        </a:rPr>
                        <a:t>Cash Flow</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000">
                          <a:solidFill>
                            <a:srgbClr val="FFFFFF"/>
                          </a:solidFill>
                          <a:latin typeface="Calibri"/>
                          <a:ea typeface="Times New Roman"/>
                          <a:cs typeface="Times New Roman"/>
                        </a:rPr>
                        <a:t>Cost of Funds (15%)</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000">
                          <a:solidFill>
                            <a:srgbClr val="FFFFFF"/>
                          </a:solidFill>
                          <a:latin typeface="Calibri"/>
                          <a:ea typeface="Times New Roman"/>
                          <a:cs typeface="Times New Roman"/>
                        </a:rPr>
                        <a:t>Cumulative Cash Flow</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190500">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FF0000"/>
                          </a:solidFill>
                          <a:latin typeface="Calibri"/>
                          <a:ea typeface="Times New Roman"/>
                          <a:cs typeface="Times New Roman"/>
                        </a:rPr>
                        <a:t>($18)</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FF0000"/>
                          </a:solidFill>
                          <a:latin typeface="Calibri"/>
                          <a:ea typeface="Times New Roman"/>
                          <a:cs typeface="Times New Roman"/>
                        </a:rPr>
                        <a:t>($18)</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0500">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$10.50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FF0000"/>
                          </a:solidFill>
                          <a:latin typeface="Calibri"/>
                          <a:ea typeface="Times New Roman"/>
                          <a:cs typeface="Times New Roman"/>
                        </a:rPr>
                        <a:t>($2.70)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FF0000"/>
                          </a:solidFill>
                          <a:latin typeface="Calibri"/>
                          <a:ea typeface="Times New Roman"/>
                          <a:cs typeface="Times New Roman"/>
                        </a:rPr>
                        <a:t>($10.20)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0500">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$10.50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FF0000"/>
                          </a:solidFill>
                          <a:latin typeface="Calibri"/>
                          <a:ea typeface="Times New Roman"/>
                          <a:cs typeface="Times New Roman"/>
                        </a:rPr>
                        <a:t>($1.53)</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FF0000"/>
                          </a:solidFill>
                          <a:latin typeface="Calibri"/>
                          <a:ea typeface="Times New Roman"/>
                          <a:cs typeface="Times New Roman"/>
                        </a:rPr>
                        <a:t>($1.23)</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0500">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$10.50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solidFill>
                            <a:srgbClr val="FF0000"/>
                          </a:solidFill>
                          <a:latin typeface="Calibri"/>
                          <a:ea typeface="Times New Roman"/>
                          <a:cs typeface="Times New Roman"/>
                        </a:rPr>
                        <a:t>($0.18)</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$9.09</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7" name="TextBox 6"/>
          <p:cNvSpPr txBox="1"/>
          <p:nvPr/>
        </p:nvSpPr>
        <p:spPr>
          <a:xfrm>
            <a:off x="11734800" y="3810000"/>
            <a:ext cx="3657600" cy="338554"/>
          </a:xfrm>
          <a:prstGeom prst="rect">
            <a:avLst/>
          </a:prstGeom>
          <a:noFill/>
        </p:spPr>
        <p:txBody>
          <a:bodyPr wrap="square" rtlCol="0">
            <a:spAutoFit/>
          </a:bodyPr>
          <a:lstStyle/>
          <a:p>
            <a:pPr algn="ctr"/>
            <a:r>
              <a:rPr lang="en-US" sz="1600" dirty="0" smtClean="0">
                <a:solidFill>
                  <a:schemeClr val="bg1"/>
                </a:solidFill>
                <a:latin typeface="+mn-lt"/>
              </a:rPr>
              <a:t>$0.09/kWh – 4 year payback</a:t>
            </a:r>
            <a:endParaRPr lang="en-US" sz="1600" dirty="0">
              <a:solidFill>
                <a:schemeClr val="bg1"/>
              </a:solidFill>
              <a:latin typeface="+mn-lt"/>
            </a:endParaRPr>
          </a:p>
        </p:txBody>
      </p:sp>
      <p:sp>
        <p:nvSpPr>
          <p:cNvPr id="8" name="TextBox 7"/>
          <p:cNvSpPr txBox="1"/>
          <p:nvPr/>
        </p:nvSpPr>
        <p:spPr>
          <a:xfrm>
            <a:off x="11734800" y="5376446"/>
            <a:ext cx="3657600" cy="338554"/>
          </a:xfrm>
          <a:prstGeom prst="rect">
            <a:avLst/>
          </a:prstGeom>
          <a:noFill/>
        </p:spPr>
        <p:txBody>
          <a:bodyPr wrap="square" rtlCol="0">
            <a:spAutoFit/>
          </a:bodyPr>
          <a:lstStyle/>
          <a:p>
            <a:pPr algn="ctr"/>
            <a:r>
              <a:rPr lang="en-US" sz="1600" dirty="0" smtClean="0">
                <a:solidFill>
                  <a:schemeClr val="bg1"/>
                </a:solidFill>
                <a:latin typeface="+mn-lt"/>
              </a:rPr>
              <a:t>$0.14/kWh – 3 year payback</a:t>
            </a:r>
            <a:endParaRPr lang="en-US" sz="1600" dirty="0">
              <a:solidFill>
                <a:schemeClr val="bg1"/>
              </a:solidFill>
              <a:latin typeface="+mn-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bwMode="auto">
          <a:xfrm>
            <a:off x="9829800" y="1295400"/>
            <a:ext cx="72390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lang="en-US" sz="2800" dirty="0" smtClean="0">
                <a:solidFill>
                  <a:schemeClr val="bg1"/>
                </a:solidFill>
                <a:latin typeface="+mn-lt"/>
              </a:rPr>
              <a:t>Other Findings</a:t>
            </a:r>
            <a:endParaRPr kumimoji="0" lang="en-US" sz="2800" b="0"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Payback shows wire upsizing is feasible</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Most circuits do not operate at design</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Penn State Campus buildings design capacities typically 3 to 4 times average load</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Wires already upsized several times</a:t>
            </a:r>
          </a:p>
          <a:p>
            <a:pPr marL="0" marR="0" lvl="0" indent="0" algn="l" defTabSz="914400" rtl="0" eaLnBrk="1" fontAlgn="base" latinLnBrk="0" hangingPunct="1">
              <a:lnSpc>
                <a:spcPts val="3500"/>
              </a:lnSpc>
              <a:spcBef>
                <a:spcPct val="20000"/>
              </a:spcBef>
              <a:spcAft>
                <a:spcPct val="0"/>
              </a:spcAft>
              <a:buClrTx/>
              <a:buSzTx/>
              <a:tabLst/>
              <a:defRPr/>
            </a:pPr>
            <a:endParaRPr lang="en-US" sz="2000" dirty="0" smtClean="0">
              <a:solidFill>
                <a:schemeClr val="bg1"/>
              </a:solidFill>
              <a:latin typeface="+mn-l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bwMode="auto">
          <a:xfrm>
            <a:off x="9829800" y="1295400"/>
            <a:ext cx="72390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lang="en-US" sz="2800" dirty="0" smtClean="0">
                <a:solidFill>
                  <a:schemeClr val="bg1"/>
                </a:solidFill>
                <a:latin typeface="+mn-lt"/>
              </a:rPr>
              <a:t>Possible Uses of Wire Upsizing</a:t>
            </a:r>
            <a:endParaRPr kumimoji="0" lang="en-US" sz="2800" b="0"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Locations with constant high loads</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Data center equipment</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Large constant speed motors</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HVAC chillers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3"/>
          <p:cNvSpPr txBox="1">
            <a:spLocks/>
          </p:cNvSpPr>
          <p:nvPr/>
        </p:nvSpPr>
        <p:spPr bwMode="auto">
          <a:xfrm>
            <a:off x="9829800" y="1295400"/>
            <a:ext cx="72390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Conclusion</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Wire</a:t>
            </a:r>
            <a:r>
              <a:rPr kumimoji="0" lang="en-US" sz="2000" b="0" i="0" u="none" strike="noStrike" kern="1200" cap="none" spc="0" normalizeH="0" noProof="0" dirty="0" smtClean="0">
                <a:ln>
                  <a:noFill/>
                </a:ln>
                <a:solidFill>
                  <a:schemeClr val="bg1"/>
                </a:solidFill>
                <a:effectLst/>
                <a:uLnTx/>
                <a:uFillTx/>
                <a:latin typeface="+mn-lt"/>
                <a:ea typeface="+mn-ea"/>
                <a:cs typeface="+mn-cs"/>
              </a:rPr>
              <a:t> upsizing feasible</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Savings not drastic</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Payback typically within a few years</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Best uses would be areas with constant high loads</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Data center equipment, large constant speed motors, HVAC chillers</a:t>
            </a:r>
          </a:p>
        </p:txBody>
      </p:sp>
      <p:sp>
        <p:nvSpPr>
          <p:cNvPr id="4" name="Content Placeholder 3"/>
          <p:cNvSpPr txBox="1">
            <a:spLocks/>
          </p:cNvSpPr>
          <p:nvPr/>
        </p:nvSpPr>
        <p:spPr bwMode="auto">
          <a:xfrm>
            <a:off x="19888200" y="1295400"/>
            <a:ext cx="64008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ct val="20000"/>
              </a:spcBef>
              <a:defRPr/>
            </a:pPr>
            <a:r>
              <a:rPr lang="en-US" sz="2800" dirty="0" smtClean="0">
                <a:solidFill>
                  <a:schemeClr val="bg1"/>
                </a:solidFill>
                <a:latin typeface="+mn-lt"/>
              </a:rPr>
              <a:t>Recommendation</a:t>
            </a:r>
          </a:p>
          <a:p>
            <a:pPr lvl="0">
              <a:lnSpc>
                <a:spcPts val="3500"/>
              </a:lnSpc>
              <a:spcBef>
                <a:spcPct val="20000"/>
              </a:spcBef>
              <a:buFont typeface="Arial" charset="0"/>
              <a:buChar char="•"/>
              <a:defRPr/>
            </a:pPr>
            <a:r>
              <a:rPr lang="en-US" sz="2000" dirty="0" smtClean="0">
                <a:solidFill>
                  <a:schemeClr val="bg1"/>
                </a:solidFill>
                <a:latin typeface="+mn-lt"/>
              </a:rPr>
              <a:t> Apply principle only in areas of building projects with high constant loads</a:t>
            </a:r>
            <a:endParaRPr lang="en-US" sz="2000" dirty="0" smtClean="0">
              <a:solidFill>
                <a:srgbClr val="FF0000"/>
              </a:solidFill>
              <a:latin typeface="+mn-l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3"/>
          <p:cNvSpPr txBox="1">
            <a:spLocks/>
          </p:cNvSpPr>
          <p:nvPr/>
        </p:nvSpPr>
        <p:spPr bwMode="auto">
          <a:xfrm>
            <a:off x="9829800" y="1295400"/>
            <a:ext cx="7086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Actual Construction</a:t>
            </a:r>
            <a:r>
              <a:rPr kumimoji="0" lang="en-US" sz="2800" b="0" i="0" u="none" strike="noStrike" kern="1200" cap="none" spc="0" normalizeH="0" noProof="0" dirty="0" smtClean="0">
                <a:ln>
                  <a:noFill/>
                </a:ln>
                <a:solidFill>
                  <a:schemeClr val="bg1"/>
                </a:solidFill>
                <a:effectLst/>
                <a:uLnTx/>
                <a:uFillTx/>
                <a:latin typeface="+mn-lt"/>
                <a:ea typeface="+mn-ea"/>
                <a:cs typeface="+mn-cs"/>
              </a:rPr>
              <a:t> </a:t>
            </a:r>
            <a:r>
              <a:rPr kumimoji="0" lang="en-US" sz="2800" b="0" i="0" u="none" strike="noStrike" kern="1200" cap="none" spc="0" normalizeH="0" baseline="0" noProof="0" dirty="0" smtClean="0">
                <a:ln>
                  <a:noFill/>
                </a:ln>
                <a:solidFill>
                  <a:schemeClr val="bg1"/>
                </a:solidFill>
                <a:effectLst/>
                <a:uLnTx/>
                <a:uFillTx/>
                <a:latin typeface="+mn-lt"/>
                <a:ea typeface="+mn-ea"/>
                <a:cs typeface="+mn-cs"/>
              </a:rPr>
              <a:t>Sequence</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February</a:t>
            </a:r>
            <a:r>
              <a:rPr kumimoji="0" lang="en-US" sz="2000" b="0" i="0" u="none" strike="noStrike" kern="1200" cap="none" spc="0" normalizeH="0" noProof="0" dirty="0" smtClean="0">
                <a:ln>
                  <a:noFill/>
                </a:ln>
                <a:solidFill>
                  <a:schemeClr val="bg1"/>
                </a:solidFill>
                <a:effectLst/>
                <a:uLnTx/>
                <a:uFillTx/>
                <a:latin typeface="+mn-lt"/>
                <a:ea typeface="+mn-ea"/>
                <a:cs typeface="+mn-cs"/>
              </a:rPr>
              <a:t> 6, 2008 – April 1, 2009; 420 days</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Constructed in 2 phases</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noProof="0" dirty="0" smtClean="0">
                <a:ln>
                  <a:noFill/>
                </a:ln>
                <a:solidFill>
                  <a:schemeClr val="bg1"/>
                </a:solidFill>
                <a:effectLst/>
                <a:uLnTx/>
                <a:uFillTx/>
                <a:latin typeface="+mn-lt"/>
                <a:ea typeface="+mn-ea"/>
                <a:cs typeface="+mn-cs"/>
              </a:rPr>
              <a:t> 46 day gap in precast member erection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3"/>
          <p:cNvSpPr txBox="1">
            <a:spLocks/>
          </p:cNvSpPr>
          <p:nvPr/>
        </p:nvSpPr>
        <p:spPr bwMode="auto">
          <a:xfrm>
            <a:off x="9829800" y="1295400"/>
            <a:ext cx="7086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Project Overview</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Structural steel office buildings</a:t>
            </a:r>
            <a:endParaRPr kumimoji="0" lang="en-US" sz="2000" b="0" i="0" u="none" strike="noStrike" kern="1200" cap="none" spc="0" normalizeH="0" noProof="0" dirty="0" smtClean="0">
              <a:ln>
                <a:noFill/>
              </a:ln>
              <a:solidFill>
                <a:schemeClr val="bg1"/>
              </a:solidFill>
              <a:effectLst/>
              <a:uLnTx/>
              <a:uFillTx/>
              <a:latin typeface="+mn-lt"/>
              <a:ea typeface="+mn-ea"/>
              <a:cs typeface="+mn-cs"/>
            </a:endParaRPr>
          </a:p>
          <a:p>
            <a:pPr lvl="0">
              <a:lnSpc>
                <a:spcPts val="3500"/>
              </a:lnSpc>
              <a:spcBef>
                <a:spcPct val="20000"/>
              </a:spcBef>
              <a:buFont typeface="Arial" charset="0"/>
              <a:buChar char="•"/>
            </a:pPr>
            <a:r>
              <a:rPr lang="en-US" sz="2000" noProof="0" dirty="0" smtClean="0">
                <a:solidFill>
                  <a:schemeClr val="bg1"/>
                </a:solidFill>
                <a:latin typeface="+mn-lt"/>
              </a:rPr>
              <a:t> </a:t>
            </a:r>
            <a:r>
              <a:rPr lang="en-US" sz="2000" dirty="0" smtClean="0">
                <a:solidFill>
                  <a:schemeClr val="bg1"/>
                </a:solidFill>
                <a:latin typeface="+mn-lt"/>
              </a:rPr>
              <a:t>Precast façade with curtain wall and ribbon windows</a:t>
            </a:r>
            <a:endParaRPr lang="en-US" sz="2000" noProof="0" dirty="0" smtClean="0">
              <a:solidFill>
                <a:schemeClr val="bg1"/>
              </a:solidFill>
              <a:latin typeface="+mn-lt"/>
            </a:endParaRP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noProof="0" dirty="0" smtClean="0">
                <a:ln>
                  <a:noFill/>
                </a:ln>
                <a:solidFill>
                  <a:schemeClr val="bg1"/>
                </a:solidFill>
                <a:effectLst/>
                <a:uLnTx/>
                <a:uFillTx/>
                <a:latin typeface="+mn-lt"/>
                <a:ea typeface="+mn-ea"/>
                <a:cs typeface="+mn-cs"/>
              </a:rPr>
              <a:t> Self-contained air conditioning units with VAVs</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Precast parking garage</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noProof="0" dirty="0" smtClean="0">
                <a:ln>
                  <a:noFill/>
                </a:ln>
                <a:solidFill>
                  <a:schemeClr val="bg1"/>
                </a:solidFill>
                <a:effectLst/>
                <a:uLnTx/>
                <a:uFillTx/>
                <a:latin typeface="+mn-lt"/>
                <a:ea typeface="+mn-ea"/>
                <a:cs typeface="+mn-cs"/>
              </a:rPr>
              <a:t> LEED Silver Certification</a:t>
            </a:r>
          </a:p>
        </p:txBody>
      </p:sp>
      <p:pic>
        <p:nvPicPr>
          <p:cNvPr id="7" name="Picture 1"/>
          <p:cNvPicPr>
            <a:picLocks noChangeAspect="1" noChangeArrowheads="1"/>
          </p:cNvPicPr>
          <p:nvPr/>
        </p:nvPicPr>
        <p:blipFill>
          <a:blip r:embed="rId3"/>
          <a:srcRect/>
          <a:stretch>
            <a:fillRect/>
          </a:stretch>
        </p:blipFill>
        <p:spPr bwMode="auto">
          <a:xfrm>
            <a:off x="20650200" y="1600200"/>
            <a:ext cx="4533900" cy="389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3"/>
          <p:cNvSpPr txBox="1">
            <a:spLocks/>
          </p:cNvSpPr>
          <p:nvPr/>
        </p:nvSpPr>
        <p:spPr bwMode="auto">
          <a:xfrm>
            <a:off x="9829800" y="1295400"/>
            <a:ext cx="7086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Actual Construction</a:t>
            </a:r>
            <a:r>
              <a:rPr kumimoji="0" lang="en-US" sz="2800" b="0" i="0" u="none" strike="noStrike" kern="1200" cap="none" spc="0" normalizeH="0" noProof="0" dirty="0" smtClean="0">
                <a:ln>
                  <a:noFill/>
                </a:ln>
                <a:solidFill>
                  <a:schemeClr val="bg1"/>
                </a:solidFill>
                <a:effectLst/>
                <a:uLnTx/>
                <a:uFillTx/>
                <a:latin typeface="+mn-lt"/>
                <a:ea typeface="+mn-ea"/>
                <a:cs typeface="+mn-cs"/>
              </a:rPr>
              <a:t> </a:t>
            </a:r>
            <a:r>
              <a:rPr kumimoji="0" lang="en-US" sz="2800" b="0" i="0" u="none" strike="noStrike" kern="1200" cap="none" spc="0" normalizeH="0" baseline="0" noProof="0" dirty="0" smtClean="0">
                <a:ln>
                  <a:noFill/>
                </a:ln>
                <a:solidFill>
                  <a:schemeClr val="bg1"/>
                </a:solidFill>
                <a:effectLst/>
                <a:uLnTx/>
                <a:uFillTx/>
                <a:latin typeface="+mn-lt"/>
                <a:ea typeface="+mn-ea"/>
                <a:cs typeface="+mn-cs"/>
              </a:rPr>
              <a:t>Sequence</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February</a:t>
            </a:r>
            <a:r>
              <a:rPr kumimoji="0" lang="en-US" sz="2000" b="0" i="0" u="none" strike="noStrike" kern="1200" cap="none" spc="0" normalizeH="0" noProof="0" dirty="0" smtClean="0">
                <a:ln>
                  <a:noFill/>
                </a:ln>
                <a:solidFill>
                  <a:schemeClr val="bg1"/>
                </a:solidFill>
                <a:effectLst/>
                <a:uLnTx/>
                <a:uFillTx/>
                <a:latin typeface="+mn-lt"/>
                <a:ea typeface="+mn-ea"/>
                <a:cs typeface="+mn-cs"/>
              </a:rPr>
              <a:t> 6, 2008 – April 1, 2009; 420 days</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Constructed in 2 phases</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noProof="0" dirty="0" smtClean="0">
                <a:ln>
                  <a:noFill/>
                </a:ln>
                <a:solidFill>
                  <a:schemeClr val="bg1"/>
                </a:solidFill>
                <a:effectLst/>
                <a:uLnTx/>
                <a:uFillTx/>
                <a:latin typeface="+mn-lt"/>
                <a:ea typeface="+mn-ea"/>
                <a:cs typeface="+mn-cs"/>
              </a:rPr>
              <a:t> 46 day gap in precast member erection</a:t>
            </a:r>
          </a:p>
        </p:txBody>
      </p:sp>
      <p:pic>
        <p:nvPicPr>
          <p:cNvPr id="4" name="Picture 2"/>
          <p:cNvPicPr>
            <a:picLocks noChangeAspect="1" noChangeArrowheads="1"/>
          </p:cNvPicPr>
          <p:nvPr/>
        </p:nvPicPr>
        <p:blipFill>
          <a:blip r:embed="rId3"/>
          <a:srcRect l="33800" t="60938" r="35047" b="14844"/>
          <a:stretch>
            <a:fillRect/>
          </a:stretch>
        </p:blipFill>
        <p:spPr bwMode="auto">
          <a:xfrm>
            <a:off x="21107400" y="2438400"/>
            <a:ext cx="3810000" cy="236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3"/>
          <p:cNvSpPr txBox="1">
            <a:spLocks/>
          </p:cNvSpPr>
          <p:nvPr/>
        </p:nvSpPr>
        <p:spPr bwMode="auto">
          <a:xfrm>
            <a:off x="9829800" y="1295400"/>
            <a:ext cx="7086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Actual Construction</a:t>
            </a:r>
            <a:r>
              <a:rPr kumimoji="0" lang="en-US" sz="2800" b="0" i="0" u="none" strike="noStrike" kern="1200" cap="none" spc="0" normalizeH="0" noProof="0" dirty="0" smtClean="0">
                <a:ln>
                  <a:noFill/>
                </a:ln>
                <a:solidFill>
                  <a:schemeClr val="bg1"/>
                </a:solidFill>
                <a:effectLst/>
                <a:uLnTx/>
                <a:uFillTx/>
                <a:latin typeface="+mn-lt"/>
                <a:ea typeface="+mn-ea"/>
                <a:cs typeface="+mn-cs"/>
              </a:rPr>
              <a:t> </a:t>
            </a:r>
            <a:r>
              <a:rPr kumimoji="0" lang="en-US" sz="2800" b="0" i="0" u="none" strike="noStrike" kern="1200" cap="none" spc="0" normalizeH="0" baseline="0" noProof="0" dirty="0" smtClean="0">
                <a:ln>
                  <a:noFill/>
                </a:ln>
                <a:solidFill>
                  <a:schemeClr val="bg1"/>
                </a:solidFill>
                <a:effectLst/>
                <a:uLnTx/>
                <a:uFillTx/>
                <a:latin typeface="+mn-lt"/>
                <a:ea typeface="+mn-ea"/>
                <a:cs typeface="+mn-cs"/>
              </a:rPr>
              <a:t>Sequence</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February</a:t>
            </a:r>
            <a:r>
              <a:rPr kumimoji="0" lang="en-US" sz="2000" b="0" i="0" u="none" strike="noStrike" kern="1200" cap="none" spc="0" normalizeH="0" noProof="0" dirty="0" smtClean="0">
                <a:ln>
                  <a:noFill/>
                </a:ln>
                <a:solidFill>
                  <a:schemeClr val="bg1"/>
                </a:solidFill>
                <a:effectLst/>
                <a:uLnTx/>
                <a:uFillTx/>
                <a:latin typeface="+mn-lt"/>
                <a:ea typeface="+mn-ea"/>
                <a:cs typeface="+mn-cs"/>
              </a:rPr>
              <a:t> 6, 2008 – April 1, 2009; 420 days</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Constructed in 2 phases</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noProof="0" dirty="0" smtClean="0">
                <a:ln>
                  <a:noFill/>
                </a:ln>
                <a:solidFill>
                  <a:schemeClr val="bg1"/>
                </a:solidFill>
                <a:effectLst/>
                <a:uLnTx/>
                <a:uFillTx/>
                <a:latin typeface="+mn-lt"/>
                <a:ea typeface="+mn-ea"/>
                <a:cs typeface="+mn-cs"/>
              </a:rPr>
              <a:t> 46 day gap in precast member erection</a:t>
            </a:r>
          </a:p>
        </p:txBody>
      </p:sp>
      <p:pic>
        <p:nvPicPr>
          <p:cNvPr id="5" name="Picture 4" descr="Picture 008.jpg"/>
          <p:cNvPicPr/>
          <p:nvPr/>
        </p:nvPicPr>
        <p:blipFill>
          <a:blip r:embed="rId3" cstate="print"/>
          <a:stretch>
            <a:fillRect/>
          </a:stretch>
        </p:blipFill>
        <p:spPr>
          <a:xfrm>
            <a:off x="21336000" y="2286000"/>
            <a:ext cx="3200400" cy="2400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3"/>
          <p:cNvSpPr txBox="1">
            <a:spLocks/>
          </p:cNvSpPr>
          <p:nvPr/>
        </p:nvSpPr>
        <p:spPr bwMode="auto">
          <a:xfrm>
            <a:off x="9829800" y="1295400"/>
            <a:ext cx="7086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Actual Construction</a:t>
            </a:r>
            <a:r>
              <a:rPr kumimoji="0" lang="en-US" sz="2800" b="0" i="0" u="none" strike="noStrike" kern="1200" cap="none" spc="0" normalizeH="0" noProof="0" dirty="0" smtClean="0">
                <a:ln>
                  <a:noFill/>
                </a:ln>
                <a:solidFill>
                  <a:schemeClr val="bg1"/>
                </a:solidFill>
                <a:effectLst/>
                <a:uLnTx/>
                <a:uFillTx/>
                <a:latin typeface="+mn-lt"/>
                <a:ea typeface="+mn-ea"/>
                <a:cs typeface="+mn-cs"/>
              </a:rPr>
              <a:t> </a:t>
            </a:r>
            <a:r>
              <a:rPr kumimoji="0" lang="en-US" sz="2800" b="0" i="0" u="none" strike="noStrike" kern="1200" cap="none" spc="0" normalizeH="0" baseline="0" noProof="0" dirty="0" smtClean="0">
                <a:ln>
                  <a:noFill/>
                </a:ln>
                <a:solidFill>
                  <a:schemeClr val="bg1"/>
                </a:solidFill>
                <a:effectLst/>
                <a:uLnTx/>
                <a:uFillTx/>
                <a:latin typeface="+mn-lt"/>
                <a:ea typeface="+mn-ea"/>
                <a:cs typeface="+mn-cs"/>
              </a:rPr>
              <a:t>Sequence</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February</a:t>
            </a:r>
            <a:r>
              <a:rPr kumimoji="0" lang="en-US" sz="2000" b="0" i="0" u="none" strike="noStrike" kern="1200" cap="none" spc="0" normalizeH="0" noProof="0" dirty="0" smtClean="0">
                <a:ln>
                  <a:noFill/>
                </a:ln>
                <a:solidFill>
                  <a:schemeClr val="bg1"/>
                </a:solidFill>
                <a:effectLst/>
                <a:uLnTx/>
                <a:uFillTx/>
                <a:latin typeface="+mn-lt"/>
                <a:ea typeface="+mn-ea"/>
                <a:cs typeface="+mn-cs"/>
              </a:rPr>
              <a:t> 6, 2008 – April 1, 2009; 420 days</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Constructed in 2 phases</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noProof="0" dirty="0" smtClean="0">
                <a:ln>
                  <a:noFill/>
                </a:ln>
                <a:solidFill>
                  <a:schemeClr val="bg1"/>
                </a:solidFill>
                <a:effectLst/>
                <a:uLnTx/>
                <a:uFillTx/>
                <a:latin typeface="+mn-lt"/>
                <a:ea typeface="+mn-ea"/>
                <a:cs typeface="+mn-cs"/>
              </a:rPr>
              <a:t> 46 day gap in precast member erection</a:t>
            </a:r>
          </a:p>
        </p:txBody>
      </p:sp>
      <p:pic>
        <p:nvPicPr>
          <p:cNvPr id="4" name="Picture 3" descr="PG Original Schedule.jpg"/>
          <p:cNvPicPr>
            <a:picLocks noChangeAspect="1"/>
          </p:cNvPicPr>
          <p:nvPr/>
        </p:nvPicPr>
        <p:blipFill>
          <a:blip r:embed="rId3" cstate="print"/>
          <a:stretch>
            <a:fillRect/>
          </a:stretch>
        </p:blipFill>
        <p:spPr>
          <a:xfrm>
            <a:off x="20650200" y="2024743"/>
            <a:ext cx="4572000" cy="2775857"/>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3"/>
          <p:cNvSpPr txBox="1">
            <a:spLocks/>
          </p:cNvSpPr>
          <p:nvPr/>
        </p:nvSpPr>
        <p:spPr bwMode="auto">
          <a:xfrm>
            <a:off x="9829800" y="1295400"/>
            <a:ext cx="7086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Actual Construction</a:t>
            </a:r>
            <a:r>
              <a:rPr kumimoji="0" lang="en-US" sz="2800" b="0" i="0" u="none" strike="noStrike" kern="1200" cap="none" spc="0" normalizeH="0" noProof="0" dirty="0" smtClean="0">
                <a:ln>
                  <a:noFill/>
                </a:ln>
                <a:solidFill>
                  <a:schemeClr val="bg1"/>
                </a:solidFill>
                <a:effectLst/>
                <a:uLnTx/>
                <a:uFillTx/>
                <a:latin typeface="+mn-lt"/>
                <a:ea typeface="+mn-ea"/>
                <a:cs typeface="+mn-cs"/>
              </a:rPr>
              <a:t> </a:t>
            </a:r>
            <a:r>
              <a:rPr kumimoji="0" lang="en-US" sz="2800" b="0" i="0" u="none" strike="noStrike" kern="1200" cap="none" spc="0" normalizeH="0" baseline="0" noProof="0" dirty="0" smtClean="0">
                <a:ln>
                  <a:noFill/>
                </a:ln>
                <a:solidFill>
                  <a:schemeClr val="bg1"/>
                </a:solidFill>
                <a:effectLst/>
                <a:uLnTx/>
                <a:uFillTx/>
                <a:latin typeface="+mn-lt"/>
                <a:ea typeface="+mn-ea"/>
                <a:cs typeface="+mn-cs"/>
              </a:rPr>
              <a:t>Sequence</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February</a:t>
            </a:r>
            <a:r>
              <a:rPr kumimoji="0" lang="en-US" sz="2000" b="0" i="0" u="none" strike="noStrike" kern="1200" cap="none" spc="0" normalizeH="0" noProof="0" dirty="0" smtClean="0">
                <a:ln>
                  <a:noFill/>
                </a:ln>
                <a:solidFill>
                  <a:schemeClr val="bg1"/>
                </a:solidFill>
                <a:effectLst/>
                <a:uLnTx/>
                <a:uFillTx/>
                <a:latin typeface="+mn-lt"/>
                <a:ea typeface="+mn-ea"/>
                <a:cs typeface="+mn-cs"/>
              </a:rPr>
              <a:t> 6, 2008 – April 1, 2009; 420 days</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Constructed in 2 phases</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noProof="0" dirty="0" smtClean="0">
                <a:ln>
                  <a:noFill/>
                </a:ln>
                <a:solidFill>
                  <a:schemeClr val="bg1"/>
                </a:solidFill>
                <a:effectLst/>
                <a:uLnTx/>
                <a:uFillTx/>
                <a:latin typeface="+mn-lt"/>
                <a:ea typeface="+mn-ea"/>
                <a:cs typeface="+mn-cs"/>
              </a:rPr>
              <a:t> 46 day gap in precast member erection</a:t>
            </a:r>
          </a:p>
        </p:txBody>
      </p:sp>
      <p:pic>
        <p:nvPicPr>
          <p:cNvPr id="4" name="PG Model Original Schedule 1.avi">
            <a:hlinkClick r:id="" action="ppaction://media"/>
          </p:cNvPr>
          <p:cNvPicPr>
            <a:picLocks noRot="1" noChangeAspect="1"/>
          </p:cNvPicPr>
          <p:nvPr>
            <a:videoFile r:link="rId1"/>
          </p:nvPr>
        </p:nvPicPr>
        <p:blipFill>
          <a:blip r:embed="rId4" cstate="print"/>
          <a:stretch>
            <a:fillRect/>
          </a:stretch>
        </p:blipFill>
        <p:spPr>
          <a:xfrm>
            <a:off x="21488400" y="1828800"/>
            <a:ext cx="3200400"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p:cTn id="12"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3"/>
          <p:cNvSpPr txBox="1">
            <a:spLocks/>
          </p:cNvSpPr>
          <p:nvPr/>
        </p:nvSpPr>
        <p:spPr bwMode="auto">
          <a:xfrm>
            <a:off x="9829800" y="1295400"/>
            <a:ext cx="7848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Actual Construction</a:t>
            </a:r>
            <a:r>
              <a:rPr kumimoji="0" lang="en-US" sz="2800" b="0" i="0" u="none" strike="noStrike" kern="1200" cap="none" spc="0" normalizeH="0" noProof="0" dirty="0" smtClean="0">
                <a:ln>
                  <a:noFill/>
                </a:ln>
                <a:solidFill>
                  <a:schemeClr val="bg1"/>
                </a:solidFill>
                <a:effectLst/>
                <a:uLnTx/>
                <a:uFillTx/>
                <a:latin typeface="+mn-lt"/>
                <a:ea typeface="+mn-ea"/>
                <a:cs typeface="+mn-cs"/>
              </a:rPr>
              <a:t> </a:t>
            </a:r>
            <a:r>
              <a:rPr kumimoji="0" lang="en-US" sz="2800" b="0" i="0" u="none" strike="noStrike" kern="1200" cap="none" spc="0" normalizeH="0" baseline="0" noProof="0" dirty="0" smtClean="0">
                <a:ln>
                  <a:noFill/>
                </a:ln>
                <a:solidFill>
                  <a:schemeClr val="bg1"/>
                </a:solidFill>
                <a:effectLst/>
                <a:uLnTx/>
                <a:uFillTx/>
                <a:latin typeface="+mn-lt"/>
                <a:ea typeface="+mn-ea"/>
                <a:cs typeface="+mn-cs"/>
              </a:rPr>
              <a:t>Sequence</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No remobilization fees were paid to the Precast Erectors, Inc. because only 1 mobilization charge was stated in contract with Clark Construction</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Precast Erectors PM estimated second mobilization costs were $70,000</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Precast Erectors absorbed second mobilization costs</a:t>
            </a:r>
          </a:p>
        </p:txBody>
      </p:sp>
      <p:pic>
        <p:nvPicPr>
          <p:cNvPr id="8" name="Picture 7" descr="Picture 011.jpg"/>
          <p:cNvPicPr>
            <a:picLocks noChangeAspect="1"/>
          </p:cNvPicPr>
          <p:nvPr/>
        </p:nvPicPr>
        <p:blipFill>
          <a:blip r:embed="rId3" cstate="print"/>
          <a:stretch>
            <a:fillRect/>
          </a:stretch>
        </p:blipFill>
        <p:spPr>
          <a:xfrm>
            <a:off x="21107400" y="2057400"/>
            <a:ext cx="3657600"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txBox="1">
            <a:spLocks/>
          </p:cNvSpPr>
          <p:nvPr/>
        </p:nvSpPr>
        <p:spPr bwMode="auto">
          <a:xfrm>
            <a:off x="9829800" y="1295400"/>
            <a:ext cx="7086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Proposed Construction Sequence </a:t>
            </a:r>
            <a:endParaRPr lang="en-US" sz="2000" dirty="0" smtClean="0">
              <a:solidFill>
                <a:schemeClr val="bg1"/>
              </a:solidFill>
              <a:latin typeface="+mn-lt"/>
            </a:endParaRPr>
          </a:p>
          <a:p>
            <a:pPr lvl="0">
              <a:lnSpc>
                <a:spcPts val="3500"/>
              </a:lnSpc>
              <a:spcBef>
                <a:spcPct val="20000"/>
              </a:spcBef>
              <a:buFont typeface="Arial" charset="0"/>
              <a:buChar char="•"/>
              <a:defRPr/>
            </a:pPr>
            <a:r>
              <a:rPr kumimoji="0" lang="en-US" sz="2000" b="0" i="0" u="none" strike="noStrike" kern="1200" cap="none" spc="0" normalizeH="0" noProof="0" dirty="0" smtClean="0">
                <a:ln>
                  <a:noFill/>
                </a:ln>
                <a:solidFill>
                  <a:schemeClr val="bg1"/>
                </a:solidFill>
                <a:effectLst/>
                <a:uLnTx/>
                <a:uFillTx/>
                <a:latin typeface="+mn-lt"/>
                <a:ea typeface="+mn-ea"/>
                <a:cs typeface="+mn-cs"/>
              </a:rPr>
              <a:t> Erect majority of building in same manner as the actual sequence</a:t>
            </a:r>
            <a:r>
              <a:rPr lang="en-US" sz="2000" dirty="0" smtClean="0">
                <a:solidFill>
                  <a:schemeClr val="bg1"/>
                </a:solidFill>
                <a:latin typeface="+mn-lt"/>
              </a:rPr>
              <a:t> except leave out south non-load bearing foundation wall instead of corner</a:t>
            </a:r>
          </a:p>
          <a:p>
            <a:pPr lvl="0">
              <a:lnSpc>
                <a:spcPts val="3500"/>
              </a:lnSpc>
              <a:spcBef>
                <a:spcPct val="20000"/>
              </a:spcBef>
              <a:buFont typeface="Arial" charset="0"/>
              <a:buChar char="•"/>
              <a:defRPr/>
            </a:pPr>
            <a:r>
              <a:rPr kumimoji="0" lang="en-US" sz="2000" b="0" i="0" u="none" strike="noStrike" kern="1200" cap="none" spc="0" normalizeH="0" noProof="0" dirty="0" smtClean="0">
                <a:ln>
                  <a:noFill/>
                </a:ln>
                <a:solidFill>
                  <a:schemeClr val="bg1"/>
                </a:solidFill>
                <a:effectLst/>
                <a:uLnTx/>
                <a:uFillTx/>
                <a:latin typeface="+mn-lt"/>
                <a:ea typeface="+mn-ea"/>
                <a:cs typeface="+mn-cs"/>
              </a:rPr>
              <a:t> </a:t>
            </a:r>
            <a:r>
              <a:rPr lang="en-US" sz="2000" dirty="0" smtClean="0">
                <a:solidFill>
                  <a:schemeClr val="bg1"/>
                </a:solidFill>
                <a:latin typeface="+mn-lt"/>
              </a:rPr>
              <a:t>Erect members from inside the building</a:t>
            </a:r>
          </a:p>
          <a:p>
            <a:pPr lvl="0">
              <a:lnSpc>
                <a:spcPts val="3500"/>
              </a:lnSpc>
              <a:spcBef>
                <a:spcPct val="20000"/>
              </a:spcBef>
              <a:buFont typeface="Arial" charset="0"/>
              <a:buChar char="•"/>
              <a:defRPr/>
            </a:pPr>
            <a:r>
              <a:rPr kumimoji="0" lang="en-US" sz="2000" b="0" i="0" u="none" strike="noStrike" kern="1200" cap="none" spc="0" normalizeH="0" noProof="0" dirty="0" smtClean="0">
                <a:ln>
                  <a:noFill/>
                </a:ln>
                <a:solidFill>
                  <a:schemeClr val="bg1"/>
                </a:solidFill>
                <a:effectLst/>
                <a:uLnTx/>
                <a:uFillTx/>
                <a:latin typeface="+mn-lt"/>
                <a:ea typeface="+mn-ea"/>
                <a:cs typeface="+mn-cs"/>
              </a:rPr>
              <a:t> </a:t>
            </a:r>
            <a:r>
              <a:rPr lang="en-US" sz="2000" dirty="0" smtClean="0">
                <a:solidFill>
                  <a:schemeClr val="bg1"/>
                </a:solidFill>
                <a:latin typeface="+mn-lt"/>
              </a:rPr>
              <a:t>Move crane from basement to outside foundation wall through opening in wall and erect last sequence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txBox="1">
            <a:spLocks/>
          </p:cNvSpPr>
          <p:nvPr/>
        </p:nvSpPr>
        <p:spPr bwMode="auto">
          <a:xfrm>
            <a:off x="9829800" y="1295400"/>
            <a:ext cx="7086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Proposed Construction Sequence </a:t>
            </a:r>
            <a:endParaRPr lang="en-US" sz="2000" dirty="0" smtClean="0">
              <a:solidFill>
                <a:schemeClr val="bg1"/>
              </a:solidFill>
              <a:latin typeface="+mn-lt"/>
            </a:endParaRPr>
          </a:p>
          <a:p>
            <a:pPr lvl="0">
              <a:lnSpc>
                <a:spcPts val="3500"/>
              </a:lnSpc>
              <a:spcBef>
                <a:spcPct val="20000"/>
              </a:spcBef>
              <a:buFont typeface="Arial" charset="0"/>
              <a:buChar char="•"/>
              <a:defRPr/>
            </a:pPr>
            <a:r>
              <a:rPr kumimoji="0" lang="en-US" sz="2000" b="0" i="0" u="none" strike="noStrike" kern="1200" cap="none" spc="0" normalizeH="0" noProof="0" dirty="0" smtClean="0">
                <a:ln>
                  <a:noFill/>
                </a:ln>
                <a:solidFill>
                  <a:schemeClr val="bg1"/>
                </a:solidFill>
                <a:effectLst/>
                <a:uLnTx/>
                <a:uFillTx/>
                <a:latin typeface="+mn-lt"/>
                <a:ea typeface="+mn-ea"/>
                <a:cs typeface="+mn-cs"/>
              </a:rPr>
              <a:t> Erect majority of building in same manner as the actual sequence</a:t>
            </a:r>
            <a:r>
              <a:rPr lang="en-US" sz="2000" dirty="0" smtClean="0">
                <a:solidFill>
                  <a:schemeClr val="bg1"/>
                </a:solidFill>
                <a:latin typeface="+mn-lt"/>
              </a:rPr>
              <a:t> except leave out south non-load bearing foundation wall instead of corner</a:t>
            </a:r>
          </a:p>
          <a:p>
            <a:pPr lvl="0">
              <a:lnSpc>
                <a:spcPts val="3500"/>
              </a:lnSpc>
              <a:spcBef>
                <a:spcPct val="20000"/>
              </a:spcBef>
              <a:buFont typeface="Arial" charset="0"/>
              <a:buChar char="•"/>
              <a:defRPr/>
            </a:pPr>
            <a:r>
              <a:rPr kumimoji="0" lang="en-US" sz="2000" b="0" i="0" u="none" strike="noStrike" kern="1200" cap="none" spc="0" normalizeH="0" noProof="0" dirty="0" smtClean="0">
                <a:ln>
                  <a:noFill/>
                </a:ln>
                <a:solidFill>
                  <a:schemeClr val="bg1"/>
                </a:solidFill>
                <a:effectLst/>
                <a:uLnTx/>
                <a:uFillTx/>
                <a:latin typeface="+mn-lt"/>
                <a:ea typeface="+mn-ea"/>
                <a:cs typeface="+mn-cs"/>
              </a:rPr>
              <a:t> </a:t>
            </a:r>
            <a:r>
              <a:rPr lang="en-US" sz="2000" dirty="0" smtClean="0">
                <a:solidFill>
                  <a:schemeClr val="bg1"/>
                </a:solidFill>
                <a:latin typeface="+mn-lt"/>
              </a:rPr>
              <a:t>Erect members from inside the building</a:t>
            </a:r>
          </a:p>
          <a:p>
            <a:pPr lvl="0">
              <a:lnSpc>
                <a:spcPts val="3500"/>
              </a:lnSpc>
              <a:spcBef>
                <a:spcPct val="20000"/>
              </a:spcBef>
              <a:buFont typeface="Arial" charset="0"/>
              <a:buChar char="•"/>
              <a:defRPr/>
            </a:pPr>
            <a:r>
              <a:rPr kumimoji="0" lang="en-US" sz="2000" b="0" i="0" u="none" strike="noStrike" kern="1200" cap="none" spc="0" normalizeH="0" noProof="0" dirty="0" smtClean="0">
                <a:ln>
                  <a:noFill/>
                </a:ln>
                <a:solidFill>
                  <a:schemeClr val="bg1"/>
                </a:solidFill>
                <a:effectLst/>
                <a:uLnTx/>
                <a:uFillTx/>
                <a:latin typeface="+mn-lt"/>
                <a:ea typeface="+mn-ea"/>
                <a:cs typeface="+mn-cs"/>
              </a:rPr>
              <a:t> </a:t>
            </a:r>
            <a:r>
              <a:rPr lang="en-US" sz="2000" dirty="0" smtClean="0">
                <a:solidFill>
                  <a:schemeClr val="bg1"/>
                </a:solidFill>
                <a:latin typeface="+mn-lt"/>
              </a:rPr>
              <a:t>Move crane from basement to outside foundation wall through opening in wall and erect last sequence</a:t>
            </a:r>
          </a:p>
        </p:txBody>
      </p:sp>
      <p:pic>
        <p:nvPicPr>
          <p:cNvPr id="3" name="PG Model Revised Schedule 2.avi">
            <a:hlinkClick r:id="" action="ppaction://media"/>
          </p:cNvPr>
          <p:cNvPicPr>
            <a:picLocks noRot="1" noChangeAspect="1"/>
          </p:cNvPicPr>
          <p:nvPr>
            <a:videoFile r:link="rId1"/>
          </p:nvPr>
        </p:nvPicPr>
        <p:blipFill>
          <a:blip r:embed="rId4" cstate="print"/>
          <a:stretch>
            <a:fillRect/>
          </a:stretch>
        </p:blipFill>
        <p:spPr>
          <a:xfrm>
            <a:off x="21488400" y="1828800"/>
            <a:ext cx="3200400"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p:cTn id="12"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txBox="1">
            <a:spLocks/>
          </p:cNvSpPr>
          <p:nvPr/>
        </p:nvSpPr>
        <p:spPr bwMode="auto">
          <a:xfrm>
            <a:off x="9829800" y="1295400"/>
            <a:ext cx="7086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Proposed Construction Sequence</a:t>
            </a:r>
            <a:endParaRPr lang="en-US" sz="2000" dirty="0" smtClean="0">
              <a:solidFill>
                <a:schemeClr val="bg1"/>
              </a:solidFill>
              <a:latin typeface="+mn-lt"/>
            </a:endParaRPr>
          </a:p>
          <a:p>
            <a:pPr lvl="0">
              <a:lnSpc>
                <a:spcPts val="3500"/>
              </a:lnSpc>
              <a:spcBef>
                <a:spcPct val="20000"/>
              </a:spcBef>
              <a:buFont typeface="Arial" charset="0"/>
              <a:buChar char="•"/>
              <a:defRPr/>
            </a:pPr>
            <a:r>
              <a:rPr kumimoji="0" lang="en-US" sz="2000" b="0" i="0" u="none" strike="noStrike" kern="1200" cap="none" spc="0" normalizeH="0" noProof="0" dirty="0" smtClean="0">
                <a:ln>
                  <a:noFill/>
                </a:ln>
                <a:solidFill>
                  <a:schemeClr val="bg1"/>
                </a:solidFill>
                <a:effectLst/>
                <a:uLnTx/>
                <a:uFillTx/>
                <a:latin typeface="+mn-lt"/>
                <a:ea typeface="+mn-ea"/>
                <a:cs typeface="+mn-cs"/>
              </a:rPr>
              <a:t> Erect majority of building in same manner as the actual sequence</a:t>
            </a:r>
            <a:r>
              <a:rPr lang="en-US" sz="2000" dirty="0" smtClean="0">
                <a:solidFill>
                  <a:schemeClr val="bg1"/>
                </a:solidFill>
                <a:latin typeface="+mn-lt"/>
              </a:rPr>
              <a:t> except leave out south non-load bearing foundation wall instead of corner</a:t>
            </a:r>
          </a:p>
          <a:p>
            <a:pPr lvl="0">
              <a:lnSpc>
                <a:spcPts val="3500"/>
              </a:lnSpc>
              <a:spcBef>
                <a:spcPct val="20000"/>
              </a:spcBef>
              <a:buFont typeface="Arial" charset="0"/>
              <a:buChar char="•"/>
              <a:defRPr/>
            </a:pPr>
            <a:r>
              <a:rPr kumimoji="0" lang="en-US" sz="2000" b="0" i="0" u="none" strike="noStrike" kern="1200" cap="none" spc="0" normalizeH="0" noProof="0" dirty="0" smtClean="0">
                <a:ln>
                  <a:noFill/>
                </a:ln>
                <a:solidFill>
                  <a:schemeClr val="bg1"/>
                </a:solidFill>
                <a:effectLst/>
                <a:uLnTx/>
                <a:uFillTx/>
                <a:latin typeface="+mn-lt"/>
                <a:ea typeface="+mn-ea"/>
                <a:cs typeface="+mn-cs"/>
              </a:rPr>
              <a:t> </a:t>
            </a:r>
            <a:r>
              <a:rPr lang="en-US" sz="2000" dirty="0" smtClean="0">
                <a:solidFill>
                  <a:schemeClr val="bg1"/>
                </a:solidFill>
                <a:latin typeface="+mn-lt"/>
              </a:rPr>
              <a:t>Erect members from inside the building</a:t>
            </a:r>
          </a:p>
          <a:p>
            <a:pPr lvl="0">
              <a:lnSpc>
                <a:spcPts val="3500"/>
              </a:lnSpc>
              <a:spcBef>
                <a:spcPct val="20000"/>
              </a:spcBef>
              <a:buFont typeface="Arial" charset="0"/>
              <a:buChar char="•"/>
              <a:defRPr/>
            </a:pPr>
            <a:r>
              <a:rPr kumimoji="0" lang="en-US" sz="2000" b="0" i="0" u="none" strike="noStrike" kern="1200" cap="none" spc="0" normalizeH="0" noProof="0" dirty="0" smtClean="0">
                <a:ln>
                  <a:noFill/>
                </a:ln>
                <a:solidFill>
                  <a:schemeClr val="bg1"/>
                </a:solidFill>
                <a:effectLst/>
                <a:uLnTx/>
                <a:uFillTx/>
                <a:latin typeface="+mn-lt"/>
                <a:ea typeface="+mn-ea"/>
                <a:cs typeface="+mn-cs"/>
              </a:rPr>
              <a:t> </a:t>
            </a:r>
            <a:r>
              <a:rPr lang="en-US" sz="2000" dirty="0" smtClean="0">
                <a:solidFill>
                  <a:schemeClr val="bg1"/>
                </a:solidFill>
                <a:latin typeface="+mn-lt"/>
              </a:rPr>
              <a:t>Move crane from basement to outside foundation wall through opening in wall and erect last sequence</a:t>
            </a:r>
          </a:p>
          <a:p>
            <a:pPr lvl="0">
              <a:lnSpc>
                <a:spcPts val="3500"/>
              </a:lnSpc>
              <a:spcBef>
                <a:spcPct val="20000"/>
              </a:spcBef>
              <a:buFont typeface="Arial" charset="0"/>
              <a:buChar char="•"/>
              <a:defRPr/>
            </a:pPr>
            <a:r>
              <a:rPr lang="en-US" sz="2000" dirty="0" smtClean="0">
                <a:solidFill>
                  <a:schemeClr val="bg1"/>
                </a:solidFill>
                <a:latin typeface="+mn-lt"/>
              </a:rPr>
              <a:t> February 6, 2008-February 17, 2009; 377 days</a:t>
            </a:r>
          </a:p>
          <a:p>
            <a:pPr lvl="0">
              <a:lnSpc>
                <a:spcPts val="3500"/>
              </a:lnSpc>
              <a:spcBef>
                <a:spcPct val="20000"/>
              </a:spcBef>
              <a:buFont typeface="Arial" charset="0"/>
              <a:buChar char="•"/>
              <a:defRPr/>
            </a:pPr>
            <a:r>
              <a:rPr lang="en-US" sz="2000" dirty="0" smtClean="0">
                <a:solidFill>
                  <a:schemeClr val="bg1"/>
                </a:solidFill>
                <a:latin typeface="+mn-lt"/>
              </a:rPr>
              <a:t> Saves 43 days in construction duration</a:t>
            </a:r>
          </a:p>
        </p:txBody>
      </p:sp>
      <p:pic>
        <p:nvPicPr>
          <p:cNvPr id="3" name="Picture 2" descr="PG Revised Schedule.jpg"/>
          <p:cNvPicPr>
            <a:picLocks noChangeAspect="1"/>
          </p:cNvPicPr>
          <p:nvPr/>
        </p:nvPicPr>
        <p:blipFill>
          <a:blip r:embed="rId3" cstate="print"/>
          <a:stretch>
            <a:fillRect/>
          </a:stretch>
        </p:blipFill>
        <p:spPr>
          <a:xfrm>
            <a:off x="20955000" y="1524000"/>
            <a:ext cx="4572000" cy="3532909"/>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txBox="1">
            <a:spLocks/>
          </p:cNvSpPr>
          <p:nvPr/>
        </p:nvSpPr>
        <p:spPr bwMode="auto">
          <a:xfrm>
            <a:off x="9829800" y="1295400"/>
            <a:ext cx="7086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Cost Impacts</a:t>
            </a:r>
            <a:endParaRPr lang="en-US" sz="2000" dirty="0" smtClean="0">
              <a:solidFill>
                <a:schemeClr val="bg1"/>
              </a:solidFill>
              <a:latin typeface="+mn-lt"/>
            </a:endParaRPr>
          </a:p>
          <a:p>
            <a:pPr lvl="0">
              <a:lnSpc>
                <a:spcPts val="3500"/>
              </a:lnSpc>
              <a:spcBef>
                <a:spcPct val="20000"/>
              </a:spcBef>
              <a:buFont typeface="Arial" charset="0"/>
              <a:buChar char="•"/>
              <a:defRPr/>
            </a:pPr>
            <a:r>
              <a:rPr kumimoji="0" lang="en-US" sz="2000" b="0" i="0" u="none" strike="noStrike" kern="1200" cap="none" spc="0" normalizeH="0" noProof="0" dirty="0" smtClean="0">
                <a:ln>
                  <a:noFill/>
                </a:ln>
                <a:solidFill>
                  <a:schemeClr val="bg1"/>
                </a:solidFill>
                <a:effectLst/>
                <a:uLnTx/>
                <a:uFillTx/>
                <a:latin typeface="+mn-lt"/>
                <a:ea typeface="+mn-ea"/>
                <a:cs typeface="+mn-cs"/>
              </a:rPr>
              <a:t> GCs are reduced </a:t>
            </a:r>
          </a:p>
          <a:p>
            <a:pPr lvl="0">
              <a:lnSpc>
                <a:spcPts val="3500"/>
              </a:lnSpc>
              <a:spcBef>
                <a:spcPct val="20000"/>
              </a:spcBef>
              <a:buFont typeface="Arial" charset="0"/>
              <a:buChar char="•"/>
              <a:defRPr/>
            </a:pPr>
            <a:r>
              <a:rPr lang="en-US" sz="2000" dirty="0" smtClean="0">
                <a:solidFill>
                  <a:schemeClr val="bg1"/>
                </a:solidFill>
                <a:latin typeface="+mn-lt"/>
              </a:rPr>
              <a:t> Precast Erectors would save $70,000 for the second mobilization costs</a:t>
            </a:r>
          </a:p>
          <a:p>
            <a:pPr lvl="0">
              <a:lnSpc>
                <a:spcPts val="3500"/>
              </a:lnSpc>
              <a:spcBef>
                <a:spcPct val="20000"/>
              </a:spcBef>
              <a:buFont typeface="Arial" charset="0"/>
              <a:buChar char="•"/>
              <a:defRPr/>
            </a:pPr>
            <a:r>
              <a:rPr lang="en-US" sz="2000" dirty="0" smtClean="0">
                <a:solidFill>
                  <a:schemeClr val="bg1"/>
                </a:solidFill>
                <a:latin typeface="+mn-lt"/>
              </a:rPr>
              <a:t> Project cost is not affected</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3"/>
          <p:cNvSpPr txBox="1">
            <a:spLocks/>
          </p:cNvSpPr>
          <p:nvPr/>
        </p:nvSpPr>
        <p:spPr bwMode="auto">
          <a:xfrm>
            <a:off x="9829800" y="1295400"/>
            <a:ext cx="72390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Conclusion</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lang="en-US" sz="2000" dirty="0" smtClean="0">
                <a:solidFill>
                  <a:schemeClr val="bg1"/>
                </a:solidFill>
                <a:latin typeface="+mn-lt"/>
              </a:rPr>
              <a:t>Proposed sequence saves 43 days in construction duration</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Saves Precast Erectors $70,000 in second mobilization costs</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Does not reduce cost to owner</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Allows Clark Construction to better manage risks</a:t>
            </a:r>
          </a:p>
        </p:txBody>
      </p:sp>
      <p:sp>
        <p:nvSpPr>
          <p:cNvPr id="4" name="Content Placeholder 3"/>
          <p:cNvSpPr txBox="1">
            <a:spLocks/>
          </p:cNvSpPr>
          <p:nvPr/>
        </p:nvSpPr>
        <p:spPr bwMode="auto">
          <a:xfrm>
            <a:off x="19888200" y="1295400"/>
            <a:ext cx="64770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ct val="20000"/>
              </a:spcBef>
              <a:defRPr/>
            </a:pPr>
            <a:r>
              <a:rPr lang="en-US" sz="2800" dirty="0" smtClean="0">
                <a:solidFill>
                  <a:schemeClr val="bg1"/>
                </a:solidFill>
                <a:latin typeface="+mn-lt"/>
              </a:rPr>
              <a:t>Recommendation</a:t>
            </a:r>
          </a:p>
          <a:p>
            <a:pPr lvl="0">
              <a:lnSpc>
                <a:spcPts val="3500"/>
              </a:lnSpc>
              <a:spcBef>
                <a:spcPct val="20000"/>
              </a:spcBef>
              <a:buFont typeface="Arial" charset="0"/>
              <a:buChar char="•"/>
              <a:defRPr/>
            </a:pPr>
            <a:r>
              <a:rPr lang="en-US" sz="2000" dirty="0" smtClean="0">
                <a:solidFill>
                  <a:schemeClr val="bg1"/>
                </a:solidFill>
                <a:latin typeface="+mn-lt"/>
              </a:rPr>
              <a:t> Use proposed sequence to reduce construction duration, minimize risks on project, allow site work to finish earlier, and save Precast Erectors second mobilization costs</a:t>
            </a:r>
          </a:p>
          <a:p>
            <a:pPr lvl="0">
              <a:lnSpc>
                <a:spcPts val="3500"/>
              </a:lnSpc>
              <a:spcBef>
                <a:spcPct val="20000"/>
              </a:spcBef>
              <a:buFont typeface="Arial" charset="0"/>
              <a:buChar char="•"/>
              <a:defRPr/>
            </a:pPr>
            <a:r>
              <a:rPr lang="en-US" sz="2000" dirty="0" smtClean="0">
                <a:solidFill>
                  <a:schemeClr val="bg1"/>
                </a:solidFill>
                <a:latin typeface="+mn-lt"/>
              </a:rPr>
              <a:t> Would make project more of a success for everyone involved</a:t>
            </a:r>
            <a:endParaRPr lang="en-US" sz="2000" dirty="0" smtClean="0">
              <a:solidFill>
                <a:srgbClr val="FF0000"/>
              </a:solidFill>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36CB-QPBA.png"/>
          <p:cNvPicPr>
            <a:picLocks noGrp="1" noChangeAspect="1"/>
          </p:cNvPicPr>
          <p:nvPr>
            <p:ph idx="13"/>
          </p:nvPr>
        </p:nvPicPr>
        <p:blipFill>
          <a:blip r:embed="rId3"/>
          <a:stretch>
            <a:fillRect/>
          </a:stretch>
        </p:blipFill>
        <p:spPr>
          <a:xfrm>
            <a:off x="22783800" y="1524000"/>
            <a:ext cx="3352523" cy="1871317"/>
          </a:xfrm>
        </p:spPr>
      </p:pic>
      <p:pic>
        <p:nvPicPr>
          <p:cNvPr id="14" name="Picture 13" descr="tcb_430x333.gif"/>
          <p:cNvPicPr>
            <a:picLocks noChangeAspect="1"/>
          </p:cNvPicPr>
          <p:nvPr/>
        </p:nvPicPr>
        <p:blipFill>
          <a:blip r:embed="rId4"/>
          <a:stretch>
            <a:fillRect/>
          </a:stretch>
        </p:blipFill>
        <p:spPr>
          <a:xfrm>
            <a:off x="20040600" y="2743200"/>
            <a:ext cx="3048001" cy="2360428"/>
          </a:xfrm>
          <a:prstGeom prst="rect">
            <a:avLst/>
          </a:prstGeom>
        </p:spPr>
      </p:pic>
      <p:sp>
        <p:nvSpPr>
          <p:cNvPr id="10" name="Content Placeholder 3"/>
          <p:cNvSpPr txBox="1">
            <a:spLocks/>
          </p:cNvSpPr>
          <p:nvPr/>
        </p:nvSpPr>
        <p:spPr bwMode="auto">
          <a:xfrm>
            <a:off x="9829800" y="1295400"/>
            <a:ext cx="7086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Critical Industry Research:</a:t>
            </a:r>
            <a:r>
              <a:rPr kumimoji="0" lang="en-US" sz="2800" b="0" i="0" u="none" strike="noStrike" kern="1200" cap="none" spc="0" normalizeH="0" noProof="0" dirty="0" smtClean="0">
                <a:ln>
                  <a:noFill/>
                </a:ln>
                <a:solidFill>
                  <a:schemeClr val="bg1"/>
                </a:solidFill>
                <a:effectLst/>
                <a:uLnTx/>
                <a:uFillTx/>
                <a:latin typeface="+mn-lt"/>
                <a:ea typeface="+mn-ea"/>
                <a:cs typeface="+mn-cs"/>
              </a:rPr>
              <a:t> Chilled Beams</a:t>
            </a:r>
            <a:endParaRPr kumimoji="0" lang="en-US" sz="2800" b="0"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lang="en-US" sz="2000" dirty="0" smtClean="0">
                <a:solidFill>
                  <a:schemeClr val="bg1"/>
                </a:solidFill>
                <a:latin typeface="+mn-lt"/>
              </a:rPr>
              <a:t>Energy efficiency becoming more important</a:t>
            </a:r>
            <a:endParaRPr kumimoji="0" lang="en-US" sz="2000" b="0" i="0" u="none" strike="noStrike" kern="1200" cap="none" spc="0" normalizeH="0" noProof="0" dirty="0" smtClean="0">
              <a:ln>
                <a:noFill/>
              </a:ln>
              <a:solidFill>
                <a:schemeClr val="bg1"/>
              </a:solidFill>
              <a:effectLst/>
              <a:uLnTx/>
              <a:uFillTx/>
              <a:latin typeface="+mn-lt"/>
              <a:ea typeface="+mn-ea"/>
              <a:cs typeface="+mn-cs"/>
            </a:endParaRPr>
          </a:p>
          <a:p>
            <a:pPr lvl="0">
              <a:lnSpc>
                <a:spcPts val="3500"/>
              </a:lnSpc>
              <a:spcBef>
                <a:spcPct val="20000"/>
              </a:spcBef>
              <a:buFont typeface="Arial" charset="0"/>
              <a:buChar char="•"/>
            </a:pPr>
            <a:r>
              <a:rPr lang="en-US" sz="2000" noProof="0" dirty="0" smtClean="0">
                <a:solidFill>
                  <a:schemeClr val="bg1"/>
                </a:solidFill>
                <a:latin typeface="+mn-lt"/>
              </a:rPr>
              <a:t> Water more efficient energy transporter</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noProof="0" dirty="0" smtClean="0">
                <a:ln>
                  <a:noFill/>
                </a:ln>
                <a:solidFill>
                  <a:schemeClr val="bg1"/>
                </a:solidFill>
                <a:effectLst/>
                <a:uLnTx/>
                <a:uFillTx/>
                <a:latin typeface="+mn-lt"/>
                <a:ea typeface="+mn-ea"/>
                <a:cs typeface="+mn-cs"/>
              </a:rPr>
              <a:t> </a:t>
            </a:r>
            <a:r>
              <a:rPr lang="en-US" sz="2000" dirty="0" smtClean="0">
                <a:solidFill>
                  <a:schemeClr val="bg1"/>
                </a:solidFill>
                <a:latin typeface="+mn-lt"/>
              </a:rPr>
              <a:t>Reduce ductwork, fans, AHUs, VAVs, plenum space</a:t>
            </a:r>
            <a:endParaRPr kumimoji="0" lang="en-US" sz="2000" b="0" i="0" u="none" strike="noStrike" kern="1200" cap="none" spc="0" normalizeH="0" noProof="0" dirty="0" smtClean="0">
              <a:ln>
                <a:noFill/>
              </a:ln>
              <a:solidFill>
                <a:schemeClr val="bg1"/>
              </a:solidFill>
              <a:effectLst/>
              <a:uLnTx/>
              <a:uFillTx/>
              <a:latin typeface="+mn-lt"/>
              <a:ea typeface="+mn-ea"/>
              <a:cs typeface="+mn-cs"/>
            </a:endParaRP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baseline="0" dirty="0" smtClean="0">
                <a:solidFill>
                  <a:schemeClr val="bg1"/>
                </a:solidFill>
                <a:latin typeface="+mn-lt"/>
              </a:rPr>
              <a:t> </a:t>
            </a:r>
            <a:r>
              <a:rPr lang="en-US" sz="2000" dirty="0" smtClean="0">
                <a:solidFill>
                  <a:schemeClr val="bg1"/>
                </a:solidFill>
                <a:latin typeface="+mn-lt"/>
              </a:rPr>
              <a:t>Increase piping, pumping</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lang="en-US" sz="2000" dirty="0" smtClean="0">
                <a:solidFill>
                  <a:schemeClr val="bg1"/>
                </a:solidFill>
                <a:latin typeface="+mn-lt"/>
              </a:rPr>
              <a:t>Two types: Passive and Active</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Used in Europe and Australia for</a:t>
            </a:r>
            <a:r>
              <a:rPr kumimoji="0" lang="en-US" sz="2000" b="0" i="0" u="none" strike="noStrike" kern="1200" cap="none" spc="0" normalizeH="0" noProof="0" dirty="0" smtClean="0">
                <a:ln>
                  <a:noFill/>
                </a:ln>
                <a:solidFill>
                  <a:schemeClr val="bg1"/>
                </a:solidFill>
                <a:effectLst/>
                <a:uLnTx/>
                <a:uFillTx/>
                <a:latin typeface="+mn-lt"/>
                <a:ea typeface="+mn-ea"/>
                <a:cs typeface="+mn-cs"/>
              </a:rPr>
              <a:t> several decades</a:t>
            </a:r>
            <a:endParaRPr kumimoji="0" lang="en-US" sz="20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3"/>
          <p:cNvSpPr txBox="1">
            <a:spLocks/>
          </p:cNvSpPr>
          <p:nvPr/>
        </p:nvSpPr>
        <p:spPr bwMode="auto">
          <a:xfrm>
            <a:off x="9829800" y="1295400"/>
            <a:ext cx="72390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Conclusion</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Chilled</a:t>
            </a:r>
            <a:r>
              <a:rPr kumimoji="0" lang="en-US" sz="2000" b="0" i="0" u="none" strike="noStrike" kern="1200" cap="none" spc="0" normalizeH="0" noProof="0" dirty="0" smtClean="0">
                <a:ln>
                  <a:noFill/>
                </a:ln>
                <a:solidFill>
                  <a:schemeClr val="bg1"/>
                </a:solidFill>
                <a:effectLst/>
                <a:uLnTx/>
                <a:uFillTx/>
                <a:latin typeface="+mn-lt"/>
                <a:ea typeface="+mn-ea"/>
                <a:cs typeface="+mn-cs"/>
              </a:rPr>
              <a:t> beams are a new HVAC technology which has the potential to drastically improve a building’s energy efficiency</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Chilled beams can be implemented at RTC BII for $75,056 with payback period less than 1 year and no schedule impact</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Wire upsizing has the potential to save energy</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Implement in areas with constant high loads</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Proposed sequence for the parking garage saves 43 days on the schedule; costs are not reduced</a:t>
            </a:r>
          </a:p>
        </p:txBody>
      </p:sp>
      <p:sp>
        <p:nvSpPr>
          <p:cNvPr id="4" name="Content Placeholder 3"/>
          <p:cNvSpPr txBox="1">
            <a:spLocks/>
          </p:cNvSpPr>
          <p:nvPr/>
        </p:nvSpPr>
        <p:spPr bwMode="auto">
          <a:xfrm>
            <a:off x="19888200" y="1295400"/>
            <a:ext cx="64770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ct val="20000"/>
              </a:spcBef>
              <a:defRPr/>
            </a:pPr>
            <a:r>
              <a:rPr lang="en-US" sz="2800" dirty="0" smtClean="0">
                <a:solidFill>
                  <a:schemeClr val="bg1"/>
                </a:solidFill>
                <a:latin typeface="+mn-lt"/>
              </a:rPr>
              <a:t>Recommendation</a:t>
            </a:r>
          </a:p>
          <a:p>
            <a:pPr lvl="0">
              <a:lnSpc>
                <a:spcPts val="3500"/>
              </a:lnSpc>
              <a:spcBef>
                <a:spcPct val="20000"/>
              </a:spcBef>
              <a:buFont typeface="Arial" charset="0"/>
              <a:buChar char="•"/>
              <a:defRPr/>
            </a:pPr>
            <a:r>
              <a:rPr lang="en-US" sz="2000" dirty="0" smtClean="0">
                <a:solidFill>
                  <a:schemeClr val="bg1"/>
                </a:solidFill>
                <a:latin typeface="+mn-lt"/>
              </a:rPr>
              <a:t> All three analysis topics should be used for project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3"/>
          <p:cNvSpPr txBox="1">
            <a:spLocks/>
          </p:cNvSpPr>
          <p:nvPr/>
        </p:nvSpPr>
        <p:spPr bwMode="auto">
          <a:xfrm>
            <a:off x="9829800" y="1295400"/>
            <a:ext cx="72390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lang="en-US" sz="2000" dirty="0" smtClean="0">
              <a:solidFill>
                <a:schemeClr val="bg1"/>
              </a:solidFill>
              <a:latin typeface="+mn-lt"/>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lang="en-US" sz="2000" dirty="0" smtClean="0">
              <a:solidFill>
                <a:schemeClr val="bg1"/>
              </a:solidFill>
              <a:latin typeface="+mn-lt"/>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lang="en-US" sz="2000" dirty="0" smtClean="0">
              <a:solidFill>
                <a:schemeClr val="bg1"/>
              </a:solidFill>
              <a:latin typeface="+mn-lt"/>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lang="en-US" sz="2000" dirty="0" smtClean="0">
              <a:solidFill>
                <a:schemeClr val="bg1"/>
              </a:solidFill>
              <a:latin typeface="+mn-lt"/>
            </a:endParaRPr>
          </a:p>
        </p:txBody>
      </p:sp>
      <p:sp>
        <p:nvSpPr>
          <p:cNvPr id="4" name="Content Placeholder 3"/>
          <p:cNvSpPr txBox="1">
            <a:spLocks/>
          </p:cNvSpPr>
          <p:nvPr/>
        </p:nvSpPr>
        <p:spPr bwMode="auto">
          <a:xfrm>
            <a:off x="19888200" y="1295400"/>
            <a:ext cx="64770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ct val="20000"/>
              </a:spcBef>
              <a:defRPr/>
            </a:pPr>
            <a:r>
              <a:rPr lang="en-US" sz="2800" dirty="0" smtClean="0">
                <a:solidFill>
                  <a:schemeClr val="bg1"/>
                </a:solidFill>
                <a:latin typeface="+mn-lt"/>
              </a:rPr>
              <a:t>Acknowledgements</a:t>
            </a:r>
          </a:p>
          <a:p>
            <a:pPr lvl="0">
              <a:lnSpc>
                <a:spcPts val="3500"/>
              </a:lnSpc>
              <a:spcBef>
                <a:spcPct val="20000"/>
              </a:spcBef>
              <a:buFont typeface="Arial" charset="0"/>
              <a:buChar char="•"/>
              <a:defRPr/>
            </a:pPr>
            <a:r>
              <a:rPr lang="en-US" sz="2000" dirty="0" smtClean="0">
                <a:solidFill>
                  <a:schemeClr val="bg1"/>
                </a:solidFill>
                <a:latin typeface="+mn-lt"/>
              </a:rPr>
              <a:t> Penn State Architectural Engineering Faculty</a:t>
            </a:r>
          </a:p>
          <a:p>
            <a:pPr>
              <a:buFont typeface="Arial" pitchFamily="34" charset="0"/>
              <a:buChar char="•"/>
            </a:pPr>
            <a:r>
              <a:rPr lang="en-US" sz="2000" dirty="0" smtClean="0">
                <a:solidFill>
                  <a:schemeClr val="bg1"/>
                </a:solidFill>
                <a:latin typeface="+mn-lt"/>
              </a:rPr>
              <a:t> Clark Construction</a:t>
            </a:r>
          </a:p>
          <a:p>
            <a:r>
              <a:rPr lang="en-US" sz="2000" dirty="0" smtClean="0">
                <a:solidFill>
                  <a:schemeClr val="bg1"/>
                </a:solidFill>
                <a:latin typeface="+mn-lt"/>
              </a:rPr>
              <a:t>	Jim </a:t>
            </a:r>
            <a:r>
              <a:rPr lang="en-US" sz="2000" dirty="0" err="1" smtClean="0">
                <a:solidFill>
                  <a:schemeClr val="bg1"/>
                </a:solidFill>
                <a:latin typeface="+mn-lt"/>
              </a:rPr>
              <a:t>Martinoski</a:t>
            </a:r>
            <a:endParaRPr lang="en-US" sz="2000" dirty="0" smtClean="0">
              <a:solidFill>
                <a:schemeClr val="bg1"/>
              </a:solidFill>
              <a:latin typeface="+mn-lt"/>
            </a:endParaRPr>
          </a:p>
          <a:p>
            <a:r>
              <a:rPr lang="en-US" sz="2000" dirty="0" smtClean="0">
                <a:solidFill>
                  <a:schemeClr val="bg1"/>
                </a:solidFill>
                <a:latin typeface="+mn-lt"/>
              </a:rPr>
              <a:t>	Erin Gardner</a:t>
            </a:r>
          </a:p>
          <a:p>
            <a:r>
              <a:rPr lang="en-US" sz="2000" dirty="0" smtClean="0">
                <a:solidFill>
                  <a:schemeClr val="bg1"/>
                </a:solidFill>
                <a:latin typeface="+mn-lt"/>
              </a:rPr>
              <a:t>	John </a:t>
            </a:r>
            <a:r>
              <a:rPr lang="en-US" sz="2000" dirty="0" err="1" smtClean="0">
                <a:solidFill>
                  <a:schemeClr val="bg1"/>
                </a:solidFill>
                <a:latin typeface="+mn-lt"/>
              </a:rPr>
              <a:t>Neuenschwander</a:t>
            </a:r>
            <a:endParaRPr lang="en-US" sz="2000" dirty="0" smtClean="0">
              <a:solidFill>
                <a:schemeClr val="bg1"/>
              </a:solidFill>
              <a:latin typeface="+mn-lt"/>
            </a:endParaRPr>
          </a:p>
          <a:p>
            <a:pPr>
              <a:buFont typeface="Arial" pitchFamily="34" charset="0"/>
              <a:buChar char="•"/>
            </a:pPr>
            <a:r>
              <a:rPr lang="en-US" sz="2000" dirty="0" smtClean="0">
                <a:solidFill>
                  <a:schemeClr val="bg1"/>
                </a:solidFill>
                <a:latin typeface="+mn-lt"/>
              </a:rPr>
              <a:t> </a:t>
            </a:r>
            <a:r>
              <a:rPr lang="en-US" sz="2000" dirty="0" err="1" smtClean="0">
                <a:solidFill>
                  <a:schemeClr val="bg1"/>
                </a:solidFill>
                <a:latin typeface="+mn-lt"/>
              </a:rPr>
              <a:t>Syska</a:t>
            </a:r>
            <a:r>
              <a:rPr lang="en-US" sz="2000" dirty="0" smtClean="0">
                <a:solidFill>
                  <a:schemeClr val="bg1"/>
                </a:solidFill>
                <a:latin typeface="+mn-lt"/>
              </a:rPr>
              <a:t> Hennessey Group</a:t>
            </a:r>
          </a:p>
          <a:p>
            <a:r>
              <a:rPr lang="en-US" sz="2000" dirty="0" smtClean="0">
                <a:solidFill>
                  <a:schemeClr val="bg1"/>
                </a:solidFill>
                <a:latin typeface="+mn-lt"/>
              </a:rPr>
              <a:t>	</a:t>
            </a:r>
            <a:r>
              <a:rPr lang="en-US" sz="2000" dirty="0" err="1" smtClean="0">
                <a:solidFill>
                  <a:schemeClr val="bg1"/>
                </a:solidFill>
                <a:latin typeface="+mn-lt"/>
              </a:rPr>
              <a:t>Alla</a:t>
            </a:r>
            <a:r>
              <a:rPr lang="en-US" sz="2000" dirty="0" smtClean="0">
                <a:solidFill>
                  <a:schemeClr val="bg1"/>
                </a:solidFill>
                <a:latin typeface="+mn-lt"/>
              </a:rPr>
              <a:t> </a:t>
            </a:r>
            <a:r>
              <a:rPr lang="en-US" sz="2000" dirty="0" err="1" smtClean="0">
                <a:solidFill>
                  <a:schemeClr val="bg1"/>
                </a:solidFill>
                <a:latin typeface="+mn-lt"/>
              </a:rPr>
              <a:t>Ketsnelson</a:t>
            </a:r>
            <a:endParaRPr lang="en-US" sz="2000" dirty="0" smtClean="0">
              <a:solidFill>
                <a:schemeClr val="bg1"/>
              </a:solidFill>
              <a:latin typeface="+mn-lt"/>
            </a:endParaRPr>
          </a:p>
          <a:p>
            <a:pPr>
              <a:buFont typeface="Arial" pitchFamily="34" charset="0"/>
              <a:buChar char="•"/>
            </a:pPr>
            <a:r>
              <a:rPr lang="en-US" sz="2000" dirty="0" smtClean="0">
                <a:solidFill>
                  <a:schemeClr val="bg1"/>
                </a:solidFill>
                <a:latin typeface="+mn-lt"/>
              </a:rPr>
              <a:t> WSP Flack + Kurtz</a:t>
            </a:r>
          </a:p>
          <a:p>
            <a:r>
              <a:rPr lang="en-US" sz="2000" dirty="0" smtClean="0">
                <a:solidFill>
                  <a:schemeClr val="bg1"/>
                </a:solidFill>
                <a:latin typeface="+mn-lt"/>
              </a:rPr>
              <a:t>	Albert Flaherty</a:t>
            </a:r>
          </a:p>
          <a:p>
            <a:pPr>
              <a:buFont typeface="Arial" pitchFamily="34" charset="0"/>
              <a:buChar char="•"/>
            </a:pPr>
            <a:r>
              <a:rPr lang="en-US" sz="2000" dirty="0" smtClean="0">
                <a:solidFill>
                  <a:schemeClr val="bg1"/>
                </a:solidFill>
                <a:latin typeface="+mn-lt"/>
              </a:rPr>
              <a:t> </a:t>
            </a:r>
            <a:r>
              <a:rPr lang="en-US" sz="2000" dirty="0" err="1" smtClean="0">
                <a:solidFill>
                  <a:schemeClr val="bg1"/>
                </a:solidFill>
                <a:latin typeface="+mn-lt"/>
              </a:rPr>
              <a:t>Tindall</a:t>
            </a:r>
            <a:r>
              <a:rPr lang="en-US" sz="2000" dirty="0" smtClean="0">
                <a:solidFill>
                  <a:schemeClr val="bg1"/>
                </a:solidFill>
                <a:latin typeface="+mn-lt"/>
              </a:rPr>
              <a:t> Corporation</a:t>
            </a:r>
          </a:p>
          <a:p>
            <a:r>
              <a:rPr lang="en-US" sz="2000" dirty="0" smtClean="0">
                <a:solidFill>
                  <a:schemeClr val="bg1"/>
                </a:solidFill>
                <a:latin typeface="+mn-lt"/>
              </a:rPr>
              <a:t>	Jeff </a:t>
            </a:r>
            <a:r>
              <a:rPr lang="en-US" sz="2000" dirty="0" err="1" smtClean="0">
                <a:solidFill>
                  <a:schemeClr val="bg1"/>
                </a:solidFill>
                <a:latin typeface="+mn-lt"/>
              </a:rPr>
              <a:t>Lepard</a:t>
            </a:r>
            <a:endParaRPr lang="en-US" sz="2000" dirty="0" smtClean="0">
              <a:solidFill>
                <a:schemeClr val="bg1"/>
              </a:solidFill>
              <a:latin typeface="+mn-lt"/>
            </a:endParaRPr>
          </a:p>
          <a:p>
            <a:pPr>
              <a:buFont typeface="Arial" pitchFamily="34" charset="0"/>
              <a:buChar char="•"/>
            </a:pPr>
            <a:r>
              <a:rPr lang="en-US" sz="2000" dirty="0" smtClean="0">
                <a:solidFill>
                  <a:schemeClr val="bg1"/>
                </a:solidFill>
                <a:latin typeface="+mn-lt"/>
              </a:rPr>
              <a:t> Friends and Family</a:t>
            </a:r>
          </a:p>
        </p:txBody>
      </p:sp>
      <p:sp>
        <p:nvSpPr>
          <p:cNvPr id="5" name="Rectangle 4"/>
          <p:cNvSpPr/>
          <p:nvPr/>
        </p:nvSpPr>
        <p:spPr>
          <a:xfrm>
            <a:off x="11734800" y="2971800"/>
            <a:ext cx="3993402" cy="923330"/>
          </a:xfrm>
          <a:prstGeom prst="rect">
            <a:avLst/>
          </a:prstGeom>
          <a:noFill/>
        </p:spPr>
        <p:txBody>
          <a:bodyPr wrap="none" lIns="91440" tIns="45720" rIns="91440" bIns="45720">
            <a:spAutoFit/>
          </a:bodyPr>
          <a:lstStyle/>
          <a:p>
            <a:pPr algn="ctr"/>
            <a:r>
              <a:rPr lang="en-U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Questions?</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descr="0811edit_2.jpg"/>
          <p:cNvPicPr>
            <a:picLocks noGrp="1" noChangeAspect="1"/>
          </p:cNvPicPr>
          <p:nvPr>
            <p:ph idx="13"/>
          </p:nvPr>
        </p:nvPicPr>
        <p:blipFill>
          <a:blip r:embed="rId3"/>
          <a:srcRect t="5556" r="50000" b="5556"/>
          <a:stretch>
            <a:fillRect/>
          </a:stretch>
        </p:blipFill>
        <p:spPr>
          <a:xfrm>
            <a:off x="19735800" y="2438400"/>
            <a:ext cx="2778125" cy="213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ontent Placeholder 3"/>
          <p:cNvSpPr txBox="1">
            <a:spLocks/>
          </p:cNvSpPr>
          <p:nvPr/>
        </p:nvSpPr>
        <p:spPr bwMode="auto">
          <a:xfrm>
            <a:off x="9829800" y="1295400"/>
            <a:ext cx="7086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Passive Chilled Beams</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lang="en-US" sz="2000" dirty="0" smtClean="0">
                <a:solidFill>
                  <a:schemeClr val="bg1"/>
                </a:solidFill>
                <a:latin typeface="+mn-lt"/>
              </a:rPr>
              <a:t>Use natural convection to cool air</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Only provide sensible cooling</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Cannot be used for heating</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Requires separate system for latent loads and ventilation</a:t>
            </a:r>
            <a:endParaRPr kumimoji="0" lang="en-US" sz="2000" b="0"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200-650BTUH sensible heat per ft of beam</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Exposed</a:t>
            </a:r>
            <a:r>
              <a:rPr kumimoji="0" lang="en-US" sz="2000" b="0" i="0" u="none" strike="noStrike" kern="1200" cap="none" spc="0" normalizeH="0" noProof="0" dirty="0" smtClean="0">
                <a:ln>
                  <a:noFill/>
                </a:ln>
                <a:solidFill>
                  <a:schemeClr val="bg1"/>
                </a:solidFill>
                <a:effectLst/>
                <a:uLnTx/>
                <a:uFillTx/>
                <a:latin typeface="+mn-lt"/>
                <a:ea typeface="+mn-ea"/>
                <a:cs typeface="+mn-cs"/>
              </a:rPr>
              <a:t> or recessed type</a:t>
            </a:r>
          </a:p>
        </p:txBody>
      </p:sp>
      <p:pic>
        <p:nvPicPr>
          <p:cNvPr id="16" name="Picture 15"/>
          <p:cNvPicPr>
            <a:picLocks noChangeAspect="1"/>
          </p:cNvPicPr>
          <p:nvPr/>
        </p:nvPicPr>
        <p:blipFill>
          <a:blip r:embed="rId4"/>
          <a:srcRect l="11868" t="8824" r="10110" b="9150"/>
          <a:stretch>
            <a:fillRect/>
          </a:stretch>
        </p:blipFill>
        <p:spPr bwMode="auto">
          <a:xfrm>
            <a:off x="23317200" y="1371600"/>
            <a:ext cx="2926080" cy="20688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p:cNvPicPr/>
          <p:nvPr/>
        </p:nvPicPr>
        <p:blipFill>
          <a:blip r:embed="rId5"/>
          <a:srcRect l="6424" t="4240" r="11135" b="10247"/>
          <a:stretch>
            <a:fillRect/>
          </a:stretch>
        </p:blipFill>
        <p:spPr bwMode="auto">
          <a:xfrm>
            <a:off x="23317200" y="3810000"/>
            <a:ext cx="2926080"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0811edit_2.jpg"/>
          <p:cNvPicPr>
            <a:picLocks noChangeAspect="1"/>
          </p:cNvPicPr>
          <p:nvPr/>
        </p:nvPicPr>
        <p:blipFill>
          <a:blip r:embed="rId3"/>
          <a:srcRect l="48283" t="5365" b="5222"/>
          <a:stretch>
            <a:fillRect/>
          </a:stretch>
        </p:blipFill>
        <p:spPr>
          <a:xfrm>
            <a:off x="19626428" y="2438400"/>
            <a:ext cx="2852572" cy="21305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Content Placeholder 3"/>
          <p:cNvSpPr txBox="1">
            <a:spLocks/>
          </p:cNvSpPr>
          <p:nvPr/>
        </p:nvSpPr>
        <p:spPr bwMode="auto">
          <a:xfrm>
            <a:off x="9829800" y="1295400"/>
            <a:ext cx="7086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lang="en-US" sz="2800" dirty="0" smtClean="0">
                <a:solidFill>
                  <a:schemeClr val="bg1"/>
                </a:solidFill>
                <a:latin typeface="+mn-lt"/>
              </a:rPr>
              <a:t>Active</a:t>
            </a:r>
            <a:r>
              <a:rPr kumimoji="0" lang="en-US" sz="2800" b="0" i="0" u="none" strike="noStrike" kern="1200" cap="none" spc="0" normalizeH="0" baseline="0" noProof="0" dirty="0" smtClean="0">
                <a:ln>
                  <a:noFill/>
                </a:ln>
                <a:solidFill>
                  <a:schemeClr val="bg1"/>
                </a:solidFill>
                <a:effectLst/>
                <a:uLnTx/>
                <a:uFillTx/>
                <a:latin typeface="+mn-lt"/>
                <a:ea typeface="+mn-ea"/>
                <a:cs typeface="+mn-cs"/>
              </a:rPr>
              <a:t> Chilled Beams</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lang="en-US" sz="2000" noProof="0" dirty="0" smtClean="0">
                <a:solidFill>
                  <a:schemeClr val="bg1"/>
                </a:solidFill>
                <a:latin typeface="+mn-lt"/>
              </a:rPr>
              <a:t>Forced air induction</a:t>
            </a:r>
            <a:endParaRPr lang="en-US" sz="2000" dirty="0" smtClean="0">
              <a:solidFill>
                <a:schemeClr val="bg1"/>
              </a:solidFill>
              <a:latin typeface="+mn-lt"/>
            </a:endParaRP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lang="en-US" sz="2000" dirty="0" smtClean="0">
                <a:solidFill>
                  <a:schemeClr val="bg1"/>
                </a:solidFill>
                <a:latin typeface="+mn-lt"/>
              </a:rPr>
              <a:t>Primary air and secondary cooling</a:t>
            </a:r>
            <a:endParaRPr kumimoji="0" lang="en-US" sz="2000" b="0"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Used for cooling and heating</a:t>
            </a:r>
          </a:p>
          <a:p>
            <a:pPr lvl="0">
              <a:lnSpc>
                <a:spcPts val="3500"/>
              </a:lnSpc>
              <a:spcBef>
                <a:spcPct val="20000"/>
              </a:spcBef>
              <a:buFont typeface="Arial" charset="0"/>
              <a:buChar char="•"/>
              <a:defRPr/>
            </a:pPr>
            <a:r>
              <a:rPr lang="en-US" sz="2000" dirty="0" smtClean="0">
                <a:solidFill>
                  <a:schemeClr val="bg1"/>
                </a:solidFill>
                <a:latin typeface="+mn-lt"/>
              </a:rPr>
              <a:t> 1,100 BTUH sensible heat per ft of beam</a:t>
            </a:r>
          </a:p>
          <a:p>
            <a:pPr lvl="0">
              <a:lnSpc>
                <a:spcPts val="3500"/>
              </a:lnSpc>
              <a:spcBef>
                <a:spcPct val="20000"/>
              </a:spcBef>
              <a:buFont typeface="Arial" charset="0"/>
              <a:buChar char="•"/>
              <a:defRPr/>
            </a:pPr>
            <a:r>
              <a:rPr lang="en-US" sz="2000" dirty="0" smtClean="0">
                <a:solidFill>
                  <a:schemeClr val="bg1"/>
                </a:solidFill>
                <a:latin typeface="+mn-lt"/>
              </a:rPr>
              <a:t> Typically used with dedicated outdoor air system (DOAS)</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Several varieties</a:t>
            </a:r>
            <a:r>
              <a:rPr kumimoji="0" lang="en-US" sz="2000" b="0" i="0" u="none" strike="noStrike" kern="1200" cap="none" spc="0" normalizeH="0" noProof="0" dirty="0" smtClean="0">
                <a:ln>
                  <a:noFill/>
                </a:ln>
                <a:solidFill>
                  <a:schemeClr val="bg1"/>
                </a:solidFill>
                <a:effectLst/>
                <a:uLnTx/>
                <a:uFillTx/>
                <a:latin typeface="+mn-lt"/>
                <a:ea typeface="+mn-ea"/>
                <a:cs typeface="+mn-cs"/>
              </a:rPr>
              <a:t> to suit building requirements</a:t>
            </a:r>
          </a:p>
        </p:txBody>
      </p:sp>
      <p:pic>
        <p:nvPicPr>
          <p:cNvPr id="19" name="Picture 18"/>
          <p:cNvPicPr>
            <a:picLocks noChangeAspect="1"/>
          </p:cNvPicPr>
          <p:nvPr/>
        </p:nvPicPr>
        <p:blipFill>
          <a:blip r:embed="rId4"/>
          <a:srcRect l="3621" t="11419" r="3621" b="7266"/>
          <a:stretch>
            <a:fillRect/>
          </a:stretch>
        </p:blipFill>
        <p:spPr bwMode="auto">
          <a:xfrm>
            <a:off x="23469599" y="1447800"/>
            <a:ext cx="2743200" cy="19358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19"/>
          <p:cNvPicPr>
            <a:picLocks noChangeAspect="1"/>
          </p:cNvPicPr>
          <p:nvPr/>
        </p:nvPicPr>
        <p:blipFill>
          <a:blip r:embed="rId5"/>
          <a:srcRect t="14286" b="10150"/>
          <a:stretch>
            <a:fillRect/>
          </a:stretch>
        </p:blipFill>
        <p:spPr bwMode="auto">
          <a:xfrm>
            <a:off x="23469600" y="3733800"/>
            <a:ext cx="2743200" cy="18947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3"/>
          <p:cNvSpPr txBox="1">
            <a:spLocks/>
          </p:cNvSpPr>
          <p:nvPr/>
        </p:nvSpPr>
        <p:spPr bwMode="auto">
          <a:xfrm>
            <a:off x="9829800" y="1295400"/>
            <a:ext cx="7086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lang="en-US" sz="2800" noProof="0" dirty="0" smtClean="0">
                <a:solidFill>
                  <a:schemeClr val="bg1"/>
                </a:solidFill>
                <a:latin typeface="+mn-lt"/>
              </a:rPr>
              <a:t>Multi-</a:t>
            </a:r>
            <a:r>
              <a:rPr lang="en-US" sz="2800" dirty="0" smtClean="0">
                <a:solidFill>
                  <a:schemeClr val="bg1"/>
                </a:solidFill>
                <a:latin typeface="+mn-lt"/>
              </a:rPr>
              <a:t>service </a:t>
            </a:r>
            <a:r>
              <a:rPr kumimoji="0" lang="en-US" sz="2800" b="0" i="0" u="none" strike="noStrike" kern="1200" cap="none" spc="0" normalizeH="0" baseline="0" noProof="0" dirty="0" smtClean="0">
                <a:ln>
                  <a:noFill/>
                </a:ln>
                <a:solidFill>
                  <a:schemeClr val="bg1"/>
                </a:solidFill>
                <a:effectLst/>
                <a:uLnTx/>
                <a:uFillTx/>
                <a:latin typeface="+mn-lt"/>
                <a:ea typeface="+mn-ea"/>
                <a:cs typeface="+mn-cs"/>
              </a:rPr>
              <a:t>Chilled Beams</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lang="en-US" sz="2000" dirty="0" smtClean="0">
                <a:solidFill>
                  <a:schemeClr val="bg1"/>
                </a:solidFill>
                <a:latin typeface="+mn-lt"/>
              </a:rPr>
              <a:t>Prefabricated unit</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lang="en-US" sz="2000" noProof="0" dirty="0" smtClean="0">
                <a:solidFill>
                  <a:schemeClr val="bg1"/>
                </a:solidFill>
                <a:latin typeface="+mn-lt"/>
              </a:rPr>
              <a:t>Incorporates other building systems</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baseline="0" dirty="0" smtClean="0">
                <a:ln>
                  <a:noFill/>
                </a:ln>
                <a:solidFill>
                  <a:schemeClr val="bg1"/>
                </a:solidFill>
                <a:effectLst/>
                <a:uLnTx/>
                <a:uFillTx/>
                <a:latin typeface="+mn-lt"/>
                <a:ea typeface="+mn-ea"/>
                <a:cs typeface="+mn-cs"/>
              </a:rPr>
              <a:t> Both passive and active types</a:t>
            </a:r>
            <a:endParaRPr kumimoji="0" lang="en-US" sz="2000" b="0"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8" name="Picture 7"/>
          <p:cNvPicPr/>
          <p:nvPr/>
        </p:nvPicPr>
        <p:blipFill>
          <a:blip r:embed="rId3"/>
          <a:srcRect l="749" t="1516"/>
          <a:stretch>
            <a:fillRect/>
          </a:stretch>
        </p:blipFill>
        <p:spPr bwMode="auto">
          <a:xfrm>
            <a:off x="20193000" y="914400"/>
            <a:ext cx="2743200" cy="20185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p:nvPr/>
        </p:nvPicPr>
        <p:blipFill>
          <a:blip r:embed="rId4"/>
          <a:srcRect/>
          <a:stretch>
            <a:fillRect/>
          </a:stretch>
        </p:blipFill>
        <p:spPr bwMode="auto">
          <a:xfrm>
            <a:off x="21259800" y="3810000"/>
            <a:ext cx="2424703"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p:nvPr/>
        </p:nvPicPr>
        <p:blipFill>
          <a:blip r:embed="rId5"/>
          <a:srcRect/>
          <a:stretch>
            <a:fillRect/>
          </a:stretch>
        </p:blipFill>
        <p:spPr bwMode="auto">
          <a:xfrm>
            <a:off x="23241000" y="1676400"/>
            <a:ext cx="2447834"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3"/>
          <p:cNvSpPr txBox="1">
            <a:spLocks/>
          </p:cNvSpPr>
          <p:nvPr/>
        </p:nvSpPr>
        <p:spPr bwMode="auto">
          <a:xfrm>
            <a:off x="9829800" y="1295400"/>
            <a:ext cx="7086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Chilled Beam</a:t>
            </a:r>
            <a:r>
              <a:rPr kumimoji="0" lang="en-US" sz="2800" b="0" i="0" u="none" strike="noStrike" kern="1200" cap="none" spc="0" normalizeH="0" noProof="0" dirty="0" smtClean="0">
                <a:ln>
                  <a:noFill/>
                </a:ln>
                <a:solidFill>
                  <a:schemeClr val="bg1"/>
                </a:solidFill>
                <a:effectLst/>
                <a:uLnTx/>
                <a:uFillTx/>
                <a:latin typeface="+mn-lt"/>
                <a:ea typeface="+mn-ea"/>
                <a:cs typeface="+mn-cs"/>
              </a:rPr>
              <a:t> Advantages</a:t>
            </a:r>
            <a:endParaRPr kumimoji="0" lang="en-US" sz="2800" b="0"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lang="en-US" sz="2000" noProof="0" dirty="0" smtClean="0">
                <a:solidFill>
                  <a:schemeClr val="bg1"/>
                </a:solidFill>
                <a:latin typeface="+mn-lt"/>
              </a:rPr>
              <a:t>Reduce primary air by 75-85%</a:t>
            </a:r>
            <a:endParaRPr lang="en-US" sz="2000" dirty="0" smtClean="0">
              <a:solidFill>
                <a:schemeClr val="bg1"/>
              </a:solidFill>
              <a:latin typeface="+mn-lt"/>
            </a:endParaRP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lang="en-US" sz="2000" dirty="0" smtClean="0">
                <a:solidFill>
                  <a:schemeClr val="bg1"/>
                </a:solidFill>
                <a:latin typeface="+mn-lt"/>
              </a:rPr>
              <a:t>20-40% savings in energy consumption</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Reduced ductwork size</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Low maintenance</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Increased room comfort; quiet</a:t>
            </a:r>
          </a:p>
          <a:p>
            <a:pPr marL="0" marR="0" lvl="0" indent="0" algn="l" defTabSz="914400" rtl="0" eaLnBrk="1" fontAlgn="base" latinLnBrk="0" hangingPunct="1">
              <a:lnSpc>
                <a:spcPts val="3500"/>
              </a:lnSpc>
              <a:spcBef>
                <a:spcPct val="20000"/>
              </a:spcBef>
              <a:spcAft>
                <a:spcPct val="0"/>
              </a:spcAft>
              <a:buClrTx/>
              <a:buSzTx/>
              <a:buFont typeface="Arial" charset="0"/>
              <a:buChar char="•"/>
              <a:tabLst/>
              <a:defRPr/>
            </a:pPr>
            <a:r>
              <a:rPr lang="en-US" sz="2000" dirty="0" smtClean="0">
                <a:solidFill>
                  <a:schemeClr val="bg1"/>
                </a:solidFill>
                <a:latin typeface="+mn-lt"/>
              </a:rPr>
              <a:t> Payback less than 5 years typical</a:t>
            </a:r>
          </a:p>
        </p:txBody>
      </p:sp>
      <p:pic>
        <p:nvPicPr>
          <p:cNvPr id="10" name="Picture 9"/>
          <p:cNvPicPr/>
          <p:nvPr/>
        </p:nvPicPr>
        <p:blipFill>
          <a:blip r:embed="rId3"/>
          <a:srcRect l="1243" t="6738" r="3583" b="3546"/>
          <a:stretch>
            <a:fillRect/>
          </a:stretch>
        </p:blipFill>
        <p:spPr bwMode="auto">
          <a:xfrm>
            <a:off x="21259800" y="2514600"/>
            <a:ext cx="3396289" cy="18321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1988</TotalTime>
  <Words>4489</Words>
  <Application>Microsoft Office PowerPoint</Application>
  <PresentationFormat>Custom</PresentationFormat>
  <Paragraphs>1011</Paragraphs>
  <Slides>51</Slides>
  <Notes>51</Notes>
  <HiddenSlides>0</HiddenSlides>
  <MMClips>2</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vector>
  </TitlesOfParts>
  <Company>PSUAE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jem412</dc:creator>
  <cp:lastModifiedBy>Kristina</cp:lastModifiedBy>
  <cp:revision>234</cp:revision>
  <dcterms:created xsi:type="dcterms:W3CDTF">2008-04-09T20:22:00Z</dcterms:created>
  <dcterms:modified xsi:type="dcterms:W3CDTF">2009-04-14T12:12:19Z</dcterms:modified>
</cp:coreProperties>
</file>